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344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2" r:id="rId59"/>
    <p:sldId id="403" r:id="rId60"/>
    <p:sldId id="404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4660"/>
  </p:normalViewPr>
  <p:slideViewPr>
    <p:cSldViewPr>
      <p:cViewPr>
        <p:scale>
          <a:sx n="82" d="100"/>
          <a:sy n="82" d="100"/>
        </p:scale>
        <p:origin x="-62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B950-DC8F-4A15-A422-AB5E4AD7DE4E}" type="datetimeFigureOut">
              <a:rPr lang="fr-CA" smtClean="0"/>
              <a:t>2015-01-13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F3EE-675E-4EB7-B008-6012762F44D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114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47C540-C26C-415E-91D9-36B748C2AAD9}" type="slidenum">
              <a:rPr lang="fr-CA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fr-CA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456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9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68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8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032" name="Picture 8" descr="uottawa-logo-nospace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7800"/>
            <a:ext cx="1143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23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22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ruise.eecs.uottawa.ca/umpleonline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UML State Machines</a:t>
            </a:r>
            <a:endParaRPr lang="en-CA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Used to model the dynamic behaviour of a process</a:t>
            </a:r>
          </a:p>
          <a:p>
            <a:pPr lvl="1"/>
            <a:r>
              <a:rPr lang="en-CA" altLang="fr-FR" smtClean="0"/>
              <a:t>Can be used to model a high level behaviour of an entire system</a:t>
            </a:r>
          </a:p>
          <a:p>
            <a:pPr lvl="1"/>
            <a:r>
              <a:rPr lang="en-CA" altLang="fr-FR" smtClean="0"/>
              <a:t>Can be used to model the detailed behaviour of a single object</a:t>
            </a:r>
          </a:p>
          <a:p>
            <a:pPr lvl="1"/>
            <a:r>
              <a:rPr lang="en-CA" altLang="fr-FR" smtClean="0"/>
              <a:t>All other possible levels of detail in between these extremes is also possible</a:t>
            </a:r>
          </a:p>
        </p:txBody>
      </p:sp>
    </p:spTree>
    <p:extLst>
      <p:ext uri="{BB962C8B-B14F-4D97-AF65-F5344CB8AC3E}">
        <p14:creationId xmlns:p14="http://schemas.microsoft.com/office/powerpoint/2010/main" val="22744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Decisions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Just like activity diagrams, we can use decisions nodes (although we usually call them decision pseudo-states)</a:t>
            </a:r>
          </a:p>
          <a:p>
            <a:pPr lvl="1">
              <a:defRPr/>
            </a:pPr>
            <a:endParaRPr lang="en-CA" dirty="0" smtClean="0"/>
          </a:p>
          <a:p>
            <a:pPr indent="-182563">
              <a:defRPr/>
            </a:pPr>
            <a:r>
              <a:rPr lang="en-CA" dirty="0" smtClean="0"/>
              <a:t>Decision pseudo-states are represented with a diamond</a:t>
            </a:r>
          </a:p>
          <a:p>
            <a:pPr lvl="1">
              <a:defRPr/>
            </a:pPr>
            <a:r>
              <a:rPr lang="en-CA" dirty="0" smtClean="0"/>
              <a:t>We always have one input transition and multiple outputs</a:t>
            </a:r>
          </a:p>
          <a:p>
            <a:pPr lvl="1">
              <a:defRPr/>
            </a:pPr>
            <a:r>
              <a:rPr lang="en-CA" dirty="0" smtClean="0"/>
              <a:t>The branch of execution is decided by the guards associated with the transitions coming out of the decision pseudo-state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0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Decisions</a:t>
            </a:r>
            <a:endParaRPr lang="en-CA" dirty="0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3309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Compound States</a:t>
            </a:r>
            <a:endParaRPr lang="en-CA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1171575"/>
          </a:xfrm>
        </p:spPr>
        <p:txBody>
          <a:bodyPr/>
          <a:lstStyle/>
          <a:p>
            <a:r>
              <a:rPr lang="en-CA" altLang="fr-FR" smtClean="0"/>
              <a:t>A state machine can include several sub-machines</a:t>
            </a:r>
          </a:p>
          <a:p>
            <a:r>
              <a:rPr lang="en-CA" altLang="fr-FR" smtClean="0"/>
              <a:t>Below is an example of a sub-machine included in the compound state “Connected”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54063" y="3141663"/>
            <a:ext cx="3889375" cy="28082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</a:rPr>
              <a:t>Connected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0163" y="3716338"/>
            <a:ext cx="1831975" cy="585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</a:rPr>
              <a:t>Waiting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00163" y="5076825"/>
            <a:ext cx="1831975" cy="584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 err="1">
                <a:solidFill>
                  <a:schemeClr val="tx1"/>
                </a:solidFill>
              </a:rPr>
              <a:t>ProcessingByte</a:t>
            </a:r>
            <a:endParaRPr lang="fr-CA" sz="1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9250" y="4302125"/>
            <a:ext cx="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43213" y="4302125"/>
            <a:ext cx="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1079500" y="4545013"/>
            <a:ext cx="9715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receiveByte</a:t>
            </a:r>
            <a:endParaRPr lang="fr-CA" altLang="fr-FR" sz="1000" b="0"/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2339975" y="4560888"/>
            <a:ext cx="115252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byteProcessed</a:t>
            </a:r>
            <a:endParaRPr lang="fr-CA" altLang="fr-FR" sz="1000" b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32138" y="4010025"/>
            <a:ext cx="11525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284663" y="3870325"/>
            <a:ext cx="288925" cy="2921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8687" name="TextBox 18"/>
          <p:cNvSpPr txBox="1">
            <a:spLocks noChangeArrowheads="1"/>
          </p:cNvSpPr>
          <p:nvPr/>
        </p:nvSpPr>
        <p:spPr bwMode="auto">
          <a:xfrm>
            <a:off x="3276600" y="3759200"/>
            <a:ext cx="790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disconnect</a:t>
            </a:r>
            <a:endParaRPr lang="fr-CA" altLang="fr-FR" sz="1000" b="0"/>
          </a:p>
        </p:txBody>
      </p:sp>
      <p:sp>
        <p:nvSpPr>
          <p:cNvPr id="21" name="Rounded Rectangle 20"/>
          <p:cNvSpPr/>
          <p:nvPr/>
        </p:nvSpPr>
        <p:spPr>
          <a:xfrm>
            <a:off x="5867400" y="3868738"/>
            <a:ext cx="1831975" cy="18637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</a:rPr>
              <a:t>Disconnected</a:t>
            </a:r>
            <a:endParaRPr lang="fr-CA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3438" y="4284663"/>
            <a:ext cx="122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43438" y="5229225"/>
            <a:ext cx="122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TextBox 26"/>
          <p:cNvSpPr txBox="1">
            <a:spLocks noChangeArrowheads="1"/>
          </p:cNvSpPr>
          <p:nvPr/>
        </p:nvSpPr>
        <p:spPr bwMode="auto">
          <a:xfrm>
            <a:off x="4860925" y="4953000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connect</a:t>
            </a:r>
            <a:endParaRPr lang="fr-CA" altLang="fr-FR" sz="1000" b="0"/>
          </a:p>
        </p:txBody>
      </p:sp>
      <p:sp>
        <p:nvSpPr>
          <p:cNvPr id="29" name="Oval 28"/>
          <p:cNvSpPr/>
          <p:nvPr/>
        </p:nvSpPr>
        <p:spPr>
          <a:xfrm>
            <a:off x="6948488" y="3282950"/>
            <a:ext cx="287337" cy="29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Oval 29"/>
          <p:cNvSpPr/>
          <p:nvPr/>
        </p:nvSpPr>
        <p:spPr>
          <a:xfrm>
            <a:off x="4338638" y="3927475"/>
            <a:ext cx="180975" cy="179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1" name="Straight Arrow Connector 30"/>
          <p:cNvCxnSpPr>
            <a:stCxn id="29" idx="4"/>
          </p:cNvCxnSpPr>
          <p:nvPr/>
        </p:nvCxnSpPr>
        <p:spPr>
          <a:xfrm>
            <a:off x="7092950" y="3575050"/>
            <a:ext cx="0" cy="29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092950" y="6376988"/>
            <a:ext cx="287338" cy="2921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8" name="Oval 37"/>
          <p:cNvSpPr/>
          <p:nvPr/>
        </p:nvSpPr>
        <p:spPr>
          <a:xfrm>
            <a:off x="7146925" y="6432550"/>
            <a:ext cx="179388" cy="18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235825" y="5734050"/>
            <a:ext cx="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8" name="TextBox 41"/>
          <p:cNvSpPr txBox="1">
            <a:spLocks noChangeArrowheads="1"/>
          </p:cNvSpPr>
          <p:nvPr/>
        </p:nvSpPr>
        <p:spPr bwMode="auto">
          <a:xfrm>
            <a:off x="6764338" y="5949950"/>
            <a:ext cx="10477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closeSession</a:t>
            </a:r>
            <a:endParaRPr lang="fr-CA" altLang="fr-FR" sz="1000" b="0"/>
          </a:p>
        </p:txBody>
      </p:sp>
      <p:sp>
        <p:nvSpPr>
          <p:cNvPr id="45" name="Oval 44"/>
          <p:cNvSpPr/>
          <p:nvPr/>
        </p:nvSpPr>
        <p:spPr>
          <a:xfrm>
            <a:off x="900113" y="3297238"/>
            <a:ext cx="287337" cy="29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46" name="Straight Arrow Connector 45"/>
          <p:cNvCxnSpPr>
            <a:stCxn id="45" idx="5"/>
          </p:cNvCxnSpPr>
          <p:nvPr/>
        </p:nvCxnSpPr>
        <p:spPr>
          <a:xfrm>
            <a:off x="1146175" y="3548063"/>
            <a:ext cx="153988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Compound States Example</a:t>
            </a:r>
            <a:endParaRPr lang="en-CA" dirty="0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46767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0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/>
              <a:t>Compound States Example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Same example, with an alternative notation</a:t>
            </a:r>
          </a:p>
          <a:p>
            <a:pPr lvl="1"/>
            <a:r>
              <a:rPr lang="en-CA" altLang="fr-FR" smtClean="0"/>
              <a:t>The link symbol in the “Check Pin” state indicates that the details of the sub-machine associated with “Check Pin” are specified in an another state machine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68638"/>
            <a:ext cx="37512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6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Alternative Entry Points</a:t>
            </a:r>
            <a:endParaRPr lang="en-CA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Sometimes, in a sub-machine, we do not want to start the execution from the initial state</a:t>
            </a:r>
          </a:p>
          <a:p>
            <a:pPr lvl="1"/>
            <a:r>
              <a:rPr lang="en-CA" altLang="fr-FR" smtClean="0"/>
              <a:t>We want to start the execution from a “name alternative entry point”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79613" y="3213100"/>
            <a:ext cx="5472112" cy="3095625"/>
          </a:xfrm>
          <a:prstGeom prst="roundRect">
            <a:avLst/>
          </a:prstGeom>
          <a:solidFill>
            <a:srgbClr val="FFF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sz="1400" b="1" dirty="0" err="1">
                <a:solidFill>
                  <a:schemeClr val="tx1"/>
                </a:solidFill>
              </a:rPr>
              <a:t>PerformActivity</a:t>
            </a:r>
            <a:endParaRPr lang="fr-CA" sz="1400" b="1" dirty="0">
              <a:solidFill>
                <a:schemeClr val="tx1"/>
              </a:solidFill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52850"/>
            <a:ext cx="42052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9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/>
              <a:t>Alternative Entry Points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Here’s the same system, from a higher level</a:t>
            </a:r>
          </a:p>
          <a:p>
            <a:pPr lvl="1"/>
            <a:r>
              <a:rPr lang="en-CA" altLang="fr-FR" smtClean="0"/>
              <a:t>Transition from the “No Already Initialized” state leads to the standard initial state in the sub-machine</a:t>
            </a:r>
          </a:p>
          <a:p>
            <a:pPr lvl="1"/>
            <a:r>
              <a:rPr lang="en-CA" altLang="fr-FR" smtClean="0"/>
              <a:t>Transition from the “Already Initialized” state is connected to the named alternative entry point “Skip Initializing”</a:t>
            </a:r>
          </a:p>
          <a:p>
            <a:endParaRPr lang="en-CA" altLang="fr-FR" smtClean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57588"/>
            <a:ext cx="4537075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3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Alternative Exit Points</a:t>
            </a:r>
            <a:endParaRPr lang="en-CA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It is also possible to have alternative exit points for a compound state</a:t>
            </a:r>
          </a:p>
          <a:p>
            <a:pPr lvl="1"/>
            <a:r>
              <a:rPr lang="en-CA" altLang="fr-FR" smtClean="0"/>
              <a:t>Transition from “Processing Instructions” state takes the regular exit</a:t>
            </a:r>
          </a:p>
          <a:p>
            <a:pPr lvl="1"/>
            <a:r>
              <a:rPr lang="en-CA" altLang="fr-FR" smtClean="0"/>
              <a:t>Transition from the “Reading Instructions” state takes an "alternative named exit point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11600"/>
            <a:ext cx="56896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Use Case – Validate PIN (1)</a:t>
            </a:r>
            <a:endParaRPr lang="en-CA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76800"/>
          </a:xfrm>
        </p:spPr>
        <p:txBody>
          <a:bodyPr/>
          <a:lstStyle/>
          <a:p>
            <a:r>
              <a:rPr lang="en-CA" altLang="fr-FR" sz="2400" smtClean="0"/>
              <a:t>Use case name:</a:t>
            </a:r>
            <a:r>
              <a:rPr lang="en-CA" altLang="fr-FR" sz="2400" b="0" smtClean="0"/>
              <a:t> Validate PIN</a:t>
            </a:r>
          </a:p>
          <a:p>
            <a:endParaRPr lang="en-CA" altLang="fr-FR" sz="2400" b="0" smtClean="0"/>
          </a:p>
          <a:p>
            <a:r>
              <a:rPr lang="en-CA" altLang="fr-FR" sz="2400" smtClean="0"/>
              <a:t>Summary:</a:t>
            </a:r>
            <a:r>
              <a:rPr lang="en-CA" altLang="fr-FR" sz="2400" b="0" smtClean="0"/>
              <a:t> System validates customer PIN</a:t>
            </a:r>
          </a:p>
          <a:p>
            <a:endParaRPr lang="en-CA" altLang="fr-FR" sz="2400" b="0" smtClean="0"/>
          </a:p>
          <a:p>
            <a:r>
              <a:rPr lang="en-CA" altLang="fr-FR" sz="2400" smtClean="0"/>
              <a:t>Actor:</a:t>
            </a:r>
            <a:r>
              <a:rPr lang="en-CA" altLang="fr-FR" sz="2400" b="0" smtClean="0"/>
              <a:t> ATM Customer</a:t>
            </a:r>
          </a:p>
          <a:p>
            <a:endParaRPr lang="en-CA" altLang="fr-FR" sz="2400" b="0" smtClean="0"/>
          </a:p>
          <a:p>
            <a:r>
              <a:rPr lang="en-CA" altLang="fr-FR" sz="2400" smtClean="0"/>
              <a:t>Precondition:</a:t>
            </a:r>
            <a:r>
              <a:rPr lang="en-CA" altLang="fr-FR" sz="2400" b="0" smtClean="0"/>
              <a:t> ATM is idle, displaying a Welcome message.</a:t>
            </a:r>
          </a:p>
          <a:p>
            <a:endParaRPr lang="en-CA" altLang="fr-FR" smtClean="0"/>
          </a:p>
        </p:txBody>
      </p:sp>
    </p:spTree>
    <p:extLst>
      <p:ext uri="{BB962C8B-B14F-4D97-AF65-F5344CB8AC3E}">
        <p14:creationId xmlns:p14="http://schemas.microsoft.com/office/powerpoint/2010/main" val="11917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/>
              <a:t>Use Case – Validate PIN </a:t>
            </a:r>
            <a:r>
              <a:rPr lang="en-CA" dirty="0" smtClean="0"/>
              <a:t>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dirty="0" smtClean="0"/>
              <a:t>Main sequence:</a:t>
            </a:r>
            <a:endParaRPr lang="en-CA" b="0" dirty="0" smtClean="0"/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Customer inserts the ATM card into the card reader.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If system recognizes the card, it reads the card number.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System prompts customer for PIN.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Customer enters PIN.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System checks the card's expiration date and whether the card has been reported as lost or stolen.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If card is valid, system then checks whether the user-entered PIN matches the card PIN maintained by the system.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If PIN numbers match, system checks what accounts are accessible with the ATM card.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dirty="0" smtClean="0"/>
              <a:t>System displays customer accounts and prompts customer for transaction type: withdrawal, query, or transfer.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76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UML State Machine Example</a:t>
            </a:r>
            <a:endParaRPr lang="en-CA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Example of a garage door state machine</a:t>
            </a:r>
          </a:p>
          <a:p>
            <a:r>
              <a:rPr lang="en-CA" altLang="fr-FR" i="1" smtClean="0"/>
              <a:t>(We will come back to this example later)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347345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/>
              <a:t>Use Case – Validate PIN </a:t>
            </a:r>
            <a:r>
              <a:rPr lang="en-CA" dirty="0" smtClean="0"/>
              <a:t>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76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CA" dirty="0" smtClean="0"/>
              <a:t>Alternative sequences:</a:t>
            </a:r>
            <a:endParaRPr lang="en-CA" b="0" dirty="0" smtClean="0"/>
          </a:p>
          <a:p>
            <a:pPr>
              <a:defRPr/>
            </a:pPr>
            <a:r>
              <a:rPr lang="en-CA" dirty="0" smtClean="0"/>
              <a:t>Step 2:</a:t>
            </a:r>
            <a:r>
              <a:rPr lang="en-CA" b="0" dirty="0" smtClean="0"/>
              <a:t> If the system does not recognize the card, the system ejects the card.</a:t>
            </a:r>
          </a:p>
          <a:p>
            <a:pPr>
              <a:defRPr/>
            </a:pPr>
            <a:r>
              <a:rPr lang="en-CA" dirty="0" smtClean="0"/>
              <a:t>Step 5:</a:t>
            </a:r>
            <a:r>
              <a:rPr lang="en-CA" b="0" dirty="0" smtClean="0"/>
              <a:t> If the system determines that the card date has expired, the system confiscates the card.</a:t>
            </a:r>
          </a:p>
          <a:p>
            <a:pPr>
              <a:defRPr/>
            </a:pPr>
            <a:r>
              <a:rPr lang="en-CA" dirty="0" smtClean="0"/>
              <a:t>Step 5:</a:t>
            </a:r>
            <a:r>
              <a:rPr lang="en-CA" b="0" dirty="0" smtClean="0"/>
              <a:t> If the system determines that the card has been reported lost or stolen, the system confiscates the card.</a:t>
            </a:r>
          </a:p>
          <a:p>
            <a:pPr>
              <a:defRPr/>
            </a:pPr>
            <a:r>
              <a:rPr lang="en-CA" dirty="0" smtClean="0"/>
              <a:t>Step 7:</a:t>
            </a:r>
            <a:r>
              <a:rPr lang="en-CA" b="0" dirty="0" smtClean="0"/>
              <a:t> If the customer-entered PIN does not match the PIN number for this card, the system re-prompts for the PIN.</a:t>
            </a:r>
          </a:p>
          <a:p>
            <a:pPr>
              <a:defRPr/>
            </a:pPr>
            <a:r>
              <a:rPr lang="en-CA" dirty="0" smtClean="0"/>
              <a:t>Step 7:</a:t>
            </a:r>
            <a:r>
              <a:rPr lang="en-CA" b="0" dirty="0" smtClean="0"/>
              <a:t> If the customer enters the incorrect PIN three times, the system confiscates the card.</a:t>
            </a:r>
          </a:p>
          <a:p>
            <a:pPr>
              <a:defRPr/>
            </a:pPr>
            <a:r>
              <a:rPr lang="en-CA" dirty="0" smtClean="0"/>
              <a:t>Steps 4-8:</a:t>
            </a:r>
            <a:r>
              <a:rPr lang="en-CA" b="0" dirty="0" smtClean="0"/>
              <a:t> If the customer enters Cancel, the system cancels the transaction and ejects the card.</a:t>
            </a:r>
          </a:p>
          <a:p>
            <a:pPr>
              <a:defRPr/>
            </a:pPr>
            <a:r>
              <a:rPr lang="en-CA" dirty="0" err="1" smtClean="0"/>
              <a:t>Postcondition</a:t>
            </a:r>
            <a:r>
              <a:rPr lang="en-CA" dirty="0" smtClean="0"/>
              <a:t>:</a:t>
            </a:r>
            <a:r>
              <a:rPr lang="en-CA" b="0" dirty="0" smtClean="0"/>
              <a:t> Customer PIN has been validated.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0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/>
              <a:t>ATM Machine Example</a:t>
            </a: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457200" y="1752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fr-FR"/>
              <a:t>Validate PIN:</a:t>
            </a:r>
          </a:p>
        </p:txBody>
      </p:sp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568801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ATM Machine </a:t>
            </a:r>
            <a:r>
              <a:rPr lang="en-CA" dirty="0"/>
              <a:t>Example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111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Content Placeholder 2"/>
          <p:cNvSpPr txBox="1">
            <a:spLocks/>
          </p:cNvSpPr>
          <p:nvPr/>
        </p:nvSpPr>
        <p:spPr bwMode="auto">
          <a:xfrm>
            <a:off x="457200" y="1752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fr-FR"/>
              <a:t>Funds withdrawal:</a:t>
            </a:r>
          </a:p>
        </p:txBody>
      </p:sp>
    </p:spTree>
    <p:extLst>
      <p:ext uri="{BB962C8B-B14F-4D97-AF65-F5344CB8AC3E}">
        <p14:creationId xmlns:p14="http://schemas.microsoft.com/office/powerpoint/2010/main" val="19820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Section 4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Behavioral Modeling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35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Topics</a:t>
            </a:r>
            <a:endParaRPr lang="en-CA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We will continue to talk about UML State Machine</a:t>
            </a:r>
          </a:p>
          <a:p>
            <a:endParaRPr lang="en-CA" altLang="fr-FR" smtClean="0"/>
          </a:p>
          <a:p>
            <a:r>
              <a:rPr lang="en-CA" altLang="fr-FR" smtClean="0"/>
              <a:t>We will go through a complete example of a simple software construction case study with emphasis on UML State Machines</a:t>
            </a:r>
          </a:p>
          <a:p>
            <a:endParaRPr lang="en-CA" altLang="fr-FR" smtClean="0"/>
          </a:p>
          <a:p>
            <a:r>
              <a:rPr lang="en-CA" altLang="fr-FR" smtClean="0"/>
              <a:t>End this section with some final words of wisdom!</a:t>
            </a:r>
          </a:p>
        </p:txBody>
      </p:sp>
    </p:spTree>
    <p:extLst>
      <p:ext uri="{BB962C8B-B14F-4D97-AF65-F5344CB8AC3E}">
        <p14:creationId xmlns:p14="http://schemas.microsoft.com/office/powerpoint/2010/main" val="38466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Last Lecture</a:t>
            </a:r>
            <a:endParaRPr lang="fr-CA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We have talked about UML State Machines</a:t>
            </a:r>
          </a:p>
          <a:p>
            <a:pPr lvl="1"/>
            <a:r>
              <a:rPr lang="en-CA" altLang="fr-FR" smtClean="0"/>
              <a:t>States and transitions</a:t>
            </a:r>
          </a:p>
          <a:p>
            <a:pPr lvl="1"/>
            <a:r>
              <a:rPr lang="en-CA" altLang="fr-FR" smtClean="0"/>
              <a:t>State effects</a:t>
            </a:r>
          </a:p>
          <a:p>
            <a:pPr lvl="1"/>
            <a:r>
              <a:rPr lang="en-CA" altLang="fr-FR" smtClean="0"/>
              <a:t>Self Transition</a:t>
            </a:r>
          </a:p>
          <a:p>
            <a:pPr lvl="1"/>
            <a:r>
              <a:rPr lang="en-CA" altLang="fr-FR" smtClean="0"/>
              <a:t>Decision pseudo-states</a:t>
            </a:r>
          </a:p>
          <a:p>
            <a:pPr lvl="1"/>
            <a:r>
              <a:rPr lang="en-CA" altLang="fr-FR" smtClean="0"/>
              <a:t>Compound states</a:t>
            </a:r>
          </a:p>
          <a:p>
            <a:pPr lvl="1"/>
            <a:r>
              <a:rPr lang="en-CA" altLang="fr-FR" smtClean="0"/>
              <a:t>Alternative entry and exit points</a:t>
            </a:r>
          </a:p>
          <a:p>
            <a:pPr lvl="1"/>
            <a:endParaRPr lang="en-CA" altLang="fr-FR" smtClean="0"/>
          </a:p>
          <a:p>
            <a:r>
              <a:rPr lang="en-CA" altLang="fr-FR" smtClean="0"/>
              <a:t>Today, we will tackle more advanced UML State Machines Concepts</a:t>
            </a:r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3807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History States</a:t>
            </a:r>
            <a:endParaRPr lang="fr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A state machine describes the dynamic aspects of a process whose current behavior depends on its past</a:t>
            </a:r>
          </a:p>
          <a:p>
            <a:r>
              <a:rPr lang="en-CA" altLang="fr-FR" smtClean="0"/>
              <a:t>A state machine in effect specifies the legal ordering of states a process may go through during its lifetime</a:t>
            </a:r>
          </a:p>
          <a:p>
            <a:r>
              <a:rPr lang="en-CA" altLang="fr-FR" smtClean="0"/>
              <a:t>When a transition enters a compound state, the action of the nested state machine starts over again at its initial state</a:t>
            </a:r>
          </a:p>
          <a:p>
            <a:pPr lvl="1"/>
            <a:r>
              <a:rPr lang="en-CA" altLang="fr-FR" smtClean="0"/>
              <a:t>Unless an alternative entry point is specified</a:t>
            </a:r>
          </a:p>
          <a:p>
            <a:pPr lvl="1"/>
            <a:endParaRPr lang="en-CA" altLang="fr-FR" smtClean="0"/>
          </a:p>
          <a:p>
            <a:r>
              <a:rPr lang="en-CA" altLang="fr-FR" smtClean="0"/>
              <a:t>There are times you'd like to model a process so that it remembers the last substate that was active prior to leaving the compound state</a:t>
            </a:r>
          </a:p>
        </p:txBody>
      </p:sp>
    </p:spTree>
    <p:extLst>
      <p:ext uri="{BB962C8B-B14F-4D97-AF65-F5344CB8AC3E}">
        <p14:creationId xmlns:p14="http://schemas.microsoft.com/office/powerpoint/2010/main" val="40048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History States</a:t>
            </a:r>
            <a:endParaRPr lang="fr-CA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Simple washing machine state diagram:</a:t>
            </a:r>
          </a:p>
          <a:p>
            <a:pPr lvl="1"/>
            <a:r>
              <a:rPr lang="en-CA" altLang="fr-FR" smtClean="0"/>
              <a:t>Power Cut event: transition to the “Power Off” state</a:t>
            </a:r>
          </a:p>
          <a:p>
            <a:pPr lvl="1"/>
            <a:r>
              <a:rPr lang="en-CA" altLang="fr-FR" smtClean="0"/>
              <a:t>Restore Power event: transition to the active state before the power was cut off to proceed in the cycle</a:t>
            </a:r>
            <a:endParaRPr lang="fr-CA" altLang="fr-FR" smtClean="0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73691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Concurrent Regions</a:t>
            </a:r>
            <a:endParaRPr lang="fr-CA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Sequential sub state machines are the most common kind of sub machines</a:t>
            </a:r>
          </a:p>
          <a:p>
            <a:pPr lvl="1"/>
            <a:r>
              <a:rPr lang="en-CA" altLang="fr-FR" smtClean="0"/>
              <a:t>In certain modeling situations, concurrent sub machines might be needed (two or more sub state machines executing in parallel)</a:t>
            </a:r>
          </a:p>
          <a:p>
            <a:r>
              <a:rPr lang="en-CA" altLang="fr-FR" smtClean="0"/>
              <a:t>Brakes example:</a:t>
            </a:r>
          </a:p>
          <a:p>
            <a:endParaRPr lang="fr-CA" altLang="fr-FR" smtClean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4900"/>
            <a:ext cx="5416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2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Concurrent Regions</a:t>
            </a:r>
            <a:endParaRPr lang="fr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812800"/>
          </a:xfrm>
        </p:spPr>
        <p:txBody>
          <a:bodyPr/>
          <a:lstStyle/>
          <a:p>
            <a:r>
              <a:rPr lang="en-CA" altLang="fr-FR" smtClean="0"/>
              <a:t>Example of modeling system maintenance using concurrent regions</a:t>
            </a:r>
            <a:endParaRPr lang="fr-CA" altLang="fr-FR" smtClean="0"/>
          </a:p>
        </p:txBody>
      </p:sp>
      <p:sp>
        <p:nvSpPr>
          <p:cNvPr id="6" name="Rounded Rectangle 5"/>
          <p:cNvSpPr/>
          <p:nvPr/>
        </p:nvSpPr>
        <p:spPr>
          <a:xfrm>
            <a:off x="827088" y="4257675"/>
            <a:ext cx="792162" cy="681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Idle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9575" y="2708275"/>
            <a:ext cx="4143375" cy="3168650"/>
          </a:xfrm>
          <a:prstGeom prst="roundRect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>
              <a:defRPr/>
            </a:pPr>
            <a:r>
              <a:rPr lang="en-CA" sz="1400" dirty="0"/>
              <a:t>Maintenance</a:t>
            </a:r>
            <a:endParaRPr lang="fr-CA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454400" y="3716338"/>
            <a:ext cx="1044575" cy="61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Testing devices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3675" y="3716338"/>
            <a:ext cx="1314450" cy="61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Self diagnosing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54400" y="4905375"/>
            <a:ext cx="1044575" cy="61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Waiting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73675" y="4905375"/>
            <a:ext cx="1314450" cy="61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Processing Command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84438" y="3933825"/>
            <a:ext cx="142875" cy="13319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15" name="Straight Arrow Connector 14"/>
          <p:cNvCxnSpPr>
            <a:stCxn id="6" idx="3"/>
            <a:endCxn id="13" idx="1"/>
          </p:cNvCxnSpPr>
          <p:nvPr/>
        </p:nvCxnSpPr>
        <p:spPr>
          <a:xfrm>
            <a:off x="1619250" y="4597400"/>
            <a:ext cx="8651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8" idx="1"/>
          </p:cNvCxnSpPr>
          <p:nvPr/>
        </p:nvCxnSpPr>
        <p:spPr>
          <a:xfrm flipV="1">
            <a:off x="2627313" y="4022725"/>
            <a:ext cx="82708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0" idx="1"/>
          </p:cNvCxnSpPr>
          <p:nvPr/>
        </p:nvCxnSpPr>
        <p:spPr>
          <a:xfrm>
            <a:off x="2627313" y="4598988"/>
            <a:ext cx="827087" cy="612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812088" y="3933825"/>
            <a:ext cx="144462" cy="13319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22" name="Straight Arrow Connector 21"/>
          <p:cNvCxnSpPr>
            <a:stCxn id="9" idx="3"/>
            <a:endCxn id="21" idx="1"/>
          </p:cNvCxnSpPr>
          <p:nvPr/>
        </p:nvCxnSpPr>
        <p:spPr>
          <a:xfrm>
            <a:off x="6588125" y="4022725"/>
            <a:ext cx="1223963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21" idx="1"/>
          </p:cNvCxnSpPr>
          <p:nvPr/>
        </p:nvCxnSpPr>
        <p:spPr>
          <a:xfrm flipV="1">
            <a:off x="6588125" y="4598988"/>
            <a:ext cx="1223963" cy="612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79388" y="4454525"/>
            <a:ext cx="288925" cy="2889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29" name="Straight Arrow Connector 28"/>
          <p:cNvCxnSpPr>
            <a:stCxn id="28" idx="6"/>
            <a:endCxn id="6" idx="1"/>
          </p:cNvCxnSpPr>
          <p:nvPr/>
        </p:nvCxnSpPr>
        <p:spPr>
          <a:xfrm flipV="1">
            <a:off x="468313" y="4597400"/>
            <a:ext cx="3587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7" name="Group 34"/>
          <p:cNvGrpSpPr>
            <a:grpSpLocks/>
          </p:cNvGrpSpPr>
          <p:nvPr/>
        </p:nvGrpSpPr>
        <p:grpSpPr bwMode="auto">
          <a:xfrm>
            <a:off x="1085850" y="3309938"/>
            <a:ext cx="287338" cy="287337"/>
            <a:chOff x="647564" y="2732162"/>
            <a:chExt cx="288032" cy="288032"/>
          </a:xfrm>
        </p:grpSpPr>
        <p:sp>
          <p:nvSpPr>
            <p:cNvPr id="36" name="Oval 35"/>
            <p:cNvSpPr/>
            <p:nvPr/>
          </p:nvSpPr>
          <p:spPr>
            <a:xfrm>
              <a:off x="719175" y="2803772"/>
              <a:ext cx="144811" cy="1448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37" name="Oval 36"/>
            <p:cNvSpPr/>
            <p:nvPr/>
          </p:nvSpPr>
          <p:spPr>
            <a:xfrm>
              <a:off x="647564" y="273216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949575" y="3284538"/>
            <a:ext cx="4143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49575" y="4437063"/>
            <a:ext cx="4143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45"/>
          <p:cNvSpPr txBox="1">
            <a:spLocks noChangeArrowheads="1"/>
          </p:cNvSpPr>
          <p:nvPr/>
        </p:nvSpPr>
        <p:spPr bwMode="auto">
          <a:xfrm>
            <a:off x="2955925" y="3292475"/>
            <a:ext cx="9350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Testing</a:t>
            </a:r>
            <a:endParaRPr lang="fr-CA" altLang="fr-FR" sz="1400" b="0"/>
          </a:p>
        </p:txBody>
      </p:sp>
      <p:sp>
        <p:nvSpPr>
          <p:cNvPr id="19481" name="TextBox 46"/>
          <p:cNvSpPr txBox="1">
            <a:spLocks noChangeArrowheads="1"/>
          </p:cNvSpPr>
          <p:nvPr/>
        </p:nvSpPr>
        <p:spPr bwMode="auto">
          <a:xfrm>
            <a:off x="2916238" y="44545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Commanding</a:t>
            </a:r>
            <a:endParaRPr lang="fr-CA" altLang="fr-FR" sz="1400" b="0"/>
          </a:p>
        </p:txBody>
      </p:sp>
      <p:cxnSp>
        <p:nvCxnSpPr>
          <p:cNvPr id="48" name="Straight Arrow Connector 47"/>
          <p:cNvCxnSpPr>
            <a:stCxn id="8" idx="3"/>
            <a:endCxn id="9" idx="1"/>
          </p:cNvCxnSpPr>
          <p:nvPr/>
        </p:nvCxnSpPr>
        <p:spPr>
          <a:xfrm>
            <a:off x="4498975" y="4022725"/>
            <a:ext cx="774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3"/>
            <a:endCxn id="11" idx="1"/>
          </p:cNvCxnSpPr>
          <p:nvPr/>
        </p:nvCxnSpPr>
        <p:spPr>
          <a:xfrm>
            <a:off x="4498975" y="5211763"/>
            <a:ext cx="774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4" name="TextBox 55"/>
          <p:cNvSpPr txBox="1">
            <a:spLocks noChangeArrowheads="1"/>
          </p:cNvSpPr>
          <p:nvPr/>
        </p:nvSpPr>
        <p:spPr bwMode="auto">
          <a:xfrm>
            <a:off x="4340225" y="5300663"/>
            <a:ext cx="1095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command</a:t>
            </a:r>
            <a:endParaRPr lang="fr-CA" altLang="fr-FR" sz="1100" b="0"/>
          </a:p>
        </p:txBody>
      </p:sp>
      <p:sp>
        <p:nvSpPr>
          <p:cNvPr id="58" name="Freeform 57"/>
          <p:cNvSpPr/>
          <p:nvPr/>
        </p:nvSpPr>
        <p:spPr>
          <a:xfrm>
            <a:off x="4184650" y="4657725"/>
            <a:ext cx="1630363" cy="227013"/>
          </a:xfrm>
          <a:custGeom>
            <a:avLst/>
            <a:gdLst>
              <a:gd name="connsiteX0" fmla="*/ 1630680 w 1630680"/>
              <a:gd name="connsiteY0" fmla="*/ 226923 h 226923"/>
              <a:gd name="connsiteX1" fmla="*/ 1066800 w 1630680"/>
              <a:gd name="connsiteY1" fmla="*/ 28803 h 226923"/>
              <a:gd name="connsiteX2" fmla="*/ 533400 w 1630680"/>
              <a:gd name="connsiteY2" fmla="*/ 21183 h 226923"/>
              <a:gd name="connsiteX3" fmla="*/ 0 w 1630680"/>
              <a:gd name="connsiteY3" fmla="*/ 219303 h 226923"/>
              <a:gd name="connsiteX4" fmla="*/ 0 w 1630680"/>
              <a:gd name="connsiteY4" fmla="*/ 219303 h 22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680" h="226923">
                <a:moveTo>
                  <a:pt x="1630680" y="226923"/>
                </a:moveTo>
                <a:cubicBezTo>
                  <a:pt x="1440180" y="145008"/>
                  <a:pt x="1249680" y="63093"/>
                  <a:pt x="1066800" y="28803"/>
                </a:cubicBezTo>
                <a:cubicBezTo>
                  <a:pt x="883920" y="-5487"/>
                  <a:pt x="711200" y="-10567"/>
                  <a:pt x="533400" y="21183"/>
                </a:cubicBezTo>
                <a:cubicBezTo>
                  <a:pt x="355600" y="52933"/>
                  <a:pt x="0" y="219303"/>
                  <a:pt x="0" y="219303"/>
                </a:cubicBezTo>
                <a:lnTo>
                  <a:pt x="0" y="219303"/>
                </a:ln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9486" name="TextBox 58"/>
          <p:cNvSpPr txBox="1">
            <a:spLocks noChangeArrowheads="1"/>
          </p:cNvSpPr>
          <p:nvPr/>
        </p:nvSpPr>
        <p:spPr bwMode="auto">
          <a:xfrm>
            <a:off x="3924300" y="4437063"/>
            <a:ext cx="2227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commandProcessed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[continue]</a:t>
            </a:r>
            <a:endParaRPr lang="fr-CA" altLang="fr-FR" sz="1100" b="0"/>
          </a:p>
        </p:txBody>
      </p:sp>
      <p:sp>
        <p:nvSpPr>
          <p:cNvPr id="19487" name="TextBox 59"/>
          <p:cNvSpPr txBox="1">
            <a:spLocks noChangeArrowheads="1"/>
          </p:cNvSpPr>
          <p:nvPr/>
        </p:nvSpPr>
        <p:spPr bwMode="auto">
          <a:xfrm rot="-1514944">
            <a:off x="6142038" y="4919663"/>
            <a:ext cx="2227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commandProcessed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[not continue]</a:t>
            </a:r>
            <a:endParaRPr lang="fr-CA" altLang="fr-FR" sz="1100" b="0"/>
          </a:p>
        </p:txBody>
      </p:sp>
      <p:sp>
        <p:nvSpPr>
          <p:cNvPr id="19488" name="TextBox 60"/>
          <p:cNvSpPr txBox="1">
            <a:spLocks noChangeArrowheads="1"/>
          </p:cNvSpPr>
          <p:nvPr/>
        </p:nvSpPr>
        <p:spPr bwMode="auto">
          <a:xfrm>
            <a:off x="1476375" y="4319588"/>
            <a:ext cx="1042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maintain</a:t>
            </a:r>
            <a:endParaRPr lang="fr-CA" altLang="fr-FR" sz="1100" b="0"/>
          </a:p>
        </p:txBody>
      </p:sp>
      <p:sp>
        <p:nvSpPr>
          <p:cNvPr id="68" name="Freeform 67"/>
          <p:cNvSpPr/>
          <p:nvPr/>
        </p:nvSpPr>
        <p:spPr>
          <a:xfrm>
            <a:off x="1144588" y="4525963"/>
            <a:ext cx="7126287" cy="1658937"/>
          </a:xfrm>
          <a:custGeom>
            <a:avLst/>
            <a:gdLst>
              <a:gd name="connsiteX0" fmla="*/ 6819900 w 7126018"/>
              <a:gd name="connsiteY0" fmla="*/ 0 h 1657950"/>
              <a:gd name="connsiteX1" fmla="*/ 7071360 w 7126018"/>
              <a:gd name="connsiteY1" fmla="*/ 1341120 h 1657950"/>
              <a:gd name="connsiteX2" fmla="*/ 5890260 w 7126018"/>
              <a:gd name="connsiteY2" fmla="*/ 1638300 h 1657950"/>
              <a:gd name="connsiteX3" fmla="*/ 1158240 w 7126018"/>
              <a:gd name="connsiteY3" fmla="*/ 1493520 h 1657950"/>
              <a:gd name="connsiteX4" fmla="*/ 0 w 7126018"/>
              <a:gd name="connsiteY4" fmla="*/ 403860 h 1657950"/>
              <a:gd name="connsiteX5" fmla="*/ 0 w 7126018"/>
              <a:gd name="connsiteY5" fmla="*/ 403860 h 16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6018" h="1657950">
                <a:moveTo>
                  <a:pt x="6819900" y="0"/>
                </a:moveTo>
                <a:cubicBezTo>
                  <a:pt x="7023100" y="534035"/>
                  <a:pt x="7226300" y="1068070"/>
                  <a:pt x="7071360" y="1341120"/>
                </a:cubicBezTo>
                <a:cubicBezTo>
                  <a:pt x="6916420" y="1614170"/>
                  <a:pt x="5890260" y="1638300"/>
                  <a:pt x="5890260" y="1638300"/>
                </a:cubicBezTo>
                <a:cubicBezTo>
                  <a:pt x="4904740" y="1663700"/>
                  <a:pt x="2139950" y="1699260"/>
                  <a:pt x="1158240" y="1493520"/>
                </a:cubicBezTo>
                <a:cubicBezTo>
                  <a:pt x="176530" y="1287780"/>
                  <a:pt x="0" y="403860"/>
                  <a:pt x="0" y="403860"/>
                </a:cubicBezTo>
                <a:lnTo>
                  <a:pt x="0" y="403860"/>
                </a:ln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9490" name="TextBox 68"/>
          <p:cNvSpPr txBox="1">
            <a:spLocks noChangeArrowheads="1"/>
          </p:cNvSpPr>
          <p:nvPr/>
        </p:nvSpPr>
        <p:spPr bwMode="auto">
          <a:xfrm rot="1555432">
            <a:off x="6092825" y="3967163"/>
            <a:ext cx="222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diagnosisCompleted</a:t>
            </a:r>
            <a:endParaRPr lang="fr-CA" altLang="fr-FR" sz="1100" b="0"/>
          </a:p>
        </p:txBody>
      </p:sp>
      <p:sp>
        <p:nvSpPr>
          <p:cNvPr id="19491" name="TextBox 70"/>
          <p:cNvSpPr txBox="1">
            <a:spLocks noChangeArrowheads="1"/>
          </p:cNvSpPr>
          <p:nvPr/>
        </p:nvSpPr>
        <p:spPr bwMode="auto">
          <a:xfrm>
            <a:off x="4198938" y="3500438"/>
            <a:ext cx="1377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testingCompleted</a:t>
            </a:r>
            <a:endParaRPr lang="fr-CA" altLang="fr-FR" sz="1100" b="0"/>
          </a:p>
        </p:txBody>
      </p:sp>
      <p:cxnSp>
        <p:nvCxnSpPr>
          <p:cNvPr id="73" name="Straight Arrow Connector 72"/>
          <p:cNvCxnSpPr>
            <a:stCxn id="6" idx="0"/>
            <a:endCxn id="37" idx="4"/>
          </p:cNvCxnSpPr>
          <p:nvPr/>
        </p:nvCxnSpPr>
        <p:spPr>
          <a:xfrm flipV="1">
            <a:off x="1223963" y="3597275"/>
            <a:ext cx="6350" cy="66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TextBox 74"/>
          <p:cNvSpPr txBox="1">
            <a:spLocks noChangeArrowheads="1"/>
          </p:cNvSpPr>
          <p:nvPr/>
        </p:nvSpPr>
        <p:spPr bwMode="auto">
          <a:xfrm>
            <a:off x="1081088" y="3841750"/>
            <a:ext cx="1042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shutDown</a:t>
            </a:r>
            <a:endParaRPr lang="fr-CA" altLang="fr-FR" sz="1100" b="0"/>
          </a:p>
        </p:txBody>
      </p:sp>
    </p:spTree>
    <p:extLst>
      <p:ext uri="{BB962C8B-B14F-4D97-AF65-F5344CB8AC3E}">
        <p14:creationId xmlns:p14="http://schemas.microsoft.com/office/powerpoint/2010/main" val="3138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States</a:t>
            </a:r>
            <a:endParaRPr lang="en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Symbol for a state</a:t>
            </a:r>
          </a:p>
          <a:p>
            <a:endParaRPr lang="en-CA" altLang="fr-FR" smtClean="0"/>
          </a:p>
          <a:p>
            <a:endParaRPr lang="en-CA" altLang="fr-FR" smtClean="0"/>
          </a:p>
          <a:p>
            <a:r>
              <a:rPr lang="en-CA" altLang="fr-FR" smtClean="0"/>
              <a:t>A system in a state will remain in it until the occurrence of an event that will cause it to transition to another one</a:t>
            </a:r>
          </a:p>
          <a:p>
            <a:pPr lvl="1"/>
            <a:r>
              <a:rPr lang="en-CA" altLang="fr-FR" smtClean="0"/>
              <a:t>Being in a state means that a system will behave in a predetermined way in response to a given event</a:t>
            </a:r>
          </a:p>
          <a:p>
            <a:r>
              <a:rPr lang="en-CA" altLang="fr-FR" smtClean="0"/>
              <a:t>Symbols for the initial and final states</a:t>
            </a:r>
          </a:p>
          <a:p>
            <a:endParaRPr lang="en-CA" altLang="fr-FR" smtClean="0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709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5300663"/>
            <a:ext cx="3086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3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Orthogonal Regions</a:t>
            </a:r>
            <a:endParaRPr lang="fr-CA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Concurrent Regions are also called Orthogonal Regions</a:t>
            </a:r>
          </a:p>
          <a:p>
            <a:endParaRPr lang="en-CA" altLang="fr-FR" smtClean="0"/>
          </a:p>
          <a:p>
            <a:r>
              <a:rPr lang="en-CA" altLang="fr-FR" smtClean="0"/>
              <a:t>These regions allow us to model a relationship of “And” between states (as opposed to the default “or” relationship)</a:t>
            </a:r>
          </a:p>
          <a:p>
            <a:pPr lvl="1"/>
            <a:r>
              <a:rPr lang="en-CA" altLang="fr-FR" smtClean="0"/>
              <a:t>This means that in a sub state machine, the system can be in several states simultaneously</a:t>
            </a:r>
          </a:p>
          <a:p>
            <a:r>
              <a:rPr lang="en-CA" altLang="fr-FR" smtClean="0"/>
              <a:t>Let us analyse this phenomenon using an example of </a:t>
            </a:r>
            <a:r>
              <a:rPr lang="en-CA" altLang="fr-FR" i="1" smtClean="0"/>
              <a:t>computer keyboard </a:t>
            </a:r>
            <a:r>
              <a:rPr lang="en-CA" altLang="fr-FR" smtClean="0"/>
              <a:t>state machine</a:t>
            </a:r>
          </a:p>
          <a:p>
            <a:endParaRPr lang="en-CA" altLang="fr-FR" smtClean="0"/>
          </a:p>
          <a:p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789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Keyboard Example (1)</a:t>
            </a:r>
            <a:endParaRPr lang="fr-CA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Keyboard example </a:t>
            </a:r>
            <a:r>
              <a:rPr lang="en-CA" altLang="fr-FR" u="sng" smtClean="0"/>
              <a:t>without</a:t>
            </a:r>
            <a:r>
              <a:rPr lang="en-CA" altLang="fr-FR" smtClean="0"/>
              <a:t> Orthogonal Regions</a:t>
            </a:r>
            <a:endParaRPr lang="fr-CA" altLang="fr-FR" smtClean="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7"/>
          <a:stretch>
            <a:fillRect/>
          </a:stretch>
        </p:blipFill>
        <p:spPr bwMode="auto">
          <a:xfrm rot="10800000" flipH="1" flipV="1">
            <a:off x="1258888" y="2303463"/>
            <a:ext cx="37973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214813"/>
            <a:ext cx="39131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8950"/>
            <a:ext cx="63420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Keyboard Example (2)</a:t>
            </a:r>
            <a:endParaRPr lang="fr-CA" dirty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Keyboard example </a:t>
            </a:r>
            <a:r>
              <a:rPr lang="en-CA" altLang="fr-FR" u="sng" smtClean="0"/>
              <a:t>with</a:t>
            </a:r>
            <a:r>
              <a:rPr lang="en-CA" altLang="fr-FR" smtClean="0"/>
              <a:t> Orthogonal Regions</a:t>
            </a:r>
            <a:endParaRPr lang="fr-CA" altLang="fr-FR" smtClean="0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3"/>
          <a:stretch>
            <a:fillRect/>
          </a:stretch>
        </p:blipFill>
        <p:spPr bwMode="auto">
          <a:xfrm rot="10800000" flipH="1" flipV="1">
            <a:off x="1258888" y="2303463"/>
            <a:ext cx="4867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Garage Door – Case Study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Background</a:t>
            </a:r>
          </a:p>
          <a:p>
            <a:pPr lvl="1">
              <a:defRPr/>
            </a:pPr>
            <a:r>
              <a:rPr lang="en-CA" dirty="0" smtClean="0"/>
              <a:t>Company DOORS </a:t>
            </a:r>
            <a:r>
              <a:rPr lang="en-CA" dirty="0" err="1" smtClean="0"/>
              <a:t>inc.</a:t>
            </a:r>
            <a:r>
              <a:rPr lang="en-CA" dirty="0" smtClean="0"/>
              <a:t> manufactures garage door components</a:t>
            </a:r>
          </a:p>
          <a:p>
            <a:pPr lvl="1">
              <a:defRPr/>
            </a:pPr>
            <a:r>
              <a:rPr lang="en-CA" dirty="0" smtClean="0"/>
              <a:t>Nonetheless, they have been struggling with the embedded software running on their automated garage opener Motor Unit that they developed in house</a:t>
            </a:r>
          </a:p>
          <a:p>
            <a:pPr lvl="2">
              <a:defRPr/>
            </a:pPr>
            <a:r>
              <a:rPr lang="en-CA" dirty="0" smtClean="0"/>
              <a:t>This is causing them to loose business</a:t>
            </a:r>
          </a:p>
          <a:p>
            <a:pPr lvl="1">
              <a:defRPr/>
            </a:pPr>
            <a:r>
              <a:rPr lang="en-CA" dirty="0" smtClean="0"/>
              <a:t>They decided to scrap the existing software and hire a professional software company to deliver “bug free” software</a:t>
            </a:r>
          </a:p>
          <a:p>
            <a:pPr marL="274637" lvl="1" indent="0">
              <a:buFont typeface="Arial" charset="0"/>
              <a:buNone/>
              <a:defRPr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203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Client Requirements</a:t>
            </a:r>
            <a:endParaRPr lang="fr-CA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Client (informal) requirements:</a:t>
            </a:r>
          </a:p>
          <a:p>
            <a:pPr lvl="1"/>
            <a:r>
              <a:rPr lang="en-CA" altLang="fr-FR" b="1" smtClean="0"/>
              <a:t>Requirement 1:</a:t>
            </a:r>
            <a:r>
              <a:rPr lang="en-CA" altLang="fr-FR" smtClean="0"/>
              <a:t> When the garage door is closed, it must open whenever the user presses on the button of the wall mounted door control or the remote control</a:t>
            </a:r>
          </a:p>
          <a:p>
            <a:pPr lvl="1"/>
            <a:r>
              <a:rPr lang="en-CA" altLang="fr-FR" b="1" smtClean="0"/>
              <a:t>Requirement 2:</a:t>
            </a:r>
            <a:r>
              <a:rPr lang="en-CA" altLang="fr-FR" smtClean="0"/>
              <a:t> When the garage door is open, it must close whenever the user presses on the button of the wall mounted door control or the remote control</a:t>
            </a:r>
          </a:p>
          <a:p>
            <a:pPr lvl="1"/>
            <a:r>
              <a:rPr lang="en-CA" altLang="fr-FR" b="1" smtClean="0"/>
              <a:t>Requirement 3:</a:t>
            </a:r>
            <a:r>
              <a:rPr lang="en-CA" altLang="fr-FR" smtClean="0"/>
              <a:t> The garage door should not close on an obstacle</a:t>
            </a:r>
          </a:p>
          <a:p>
            <a:pPr lvl="1"/>
            <a:r>
              <a:rPr lang="en-CA" altLang="fr-FR" b="1" smtClean="0"/>
              <a:t>Requirement 4: </a:t>
            </a:r>
            <a:r>
              <a:rPr lang="en-CA" altLang="fr-FR" smtClean="0"/>
              <a:t>There should be a way to leave the garage door half open</a:t>
            </a:r>
          </a:p>
          <a:p>
            <a:pPr lvl="1"/>
            <a:r>
              <a:rPr lang="en-CA" altLang="fr-FR" b="1" smtClean="0"/>
              <a:t>Requirement 5: </a:t>
            </a:r>
            <a:r>
              <a:rPr lang="en-CA" altLang="fr-FR" smtClean="0"/>
              <a:t>System should run a self diagnosis test before performing any command (open or close) to make sure all components are functional</a:t>
            </a:r>
          </a:p>
          <a:p>
            <a:pPr lvl="1"/>
            <a:endParaRPr lang="en-CA" altLang="fr-FR" smtClean="0"/>
          </a:p>
          <a:p>
            <a:pPr lvl="1"/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9117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Client Requirements</a:t>
            </a:r>
            <a:endParaRPr lang="fr-CA" dirty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436" r="4247" b="3764"/>
          <a:stretch>
            <a:fillRect/>
          </a:stretch>
        </p:blipFill>
        <p:spPr bwMode="auto">
          <a:xfrm>
            <a:off x="1314450" y="1735138"/>
            <a:ext cx="60007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651500" y="2968625"/>
            <a:ext cx="22336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/>
              <a:t>Motor Unit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 i="1"/>
              <a:t>(includes a microcontroller where the software will be running)</a:t>
            </a:r>
            <a:endParaRPr lang="fr-CA" altLang="fr-FR" sz="1200" b="0" i="1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824413" y="4479925"/>
            <a:ext cx="15478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/>
              <a:t>Wall Mounted Controller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 i="1"/>
              <a:t>(a remote controller is also supported)</a:t>
            </a:r>
            <a:endParaRPr lang="fr-CA" altLang="fr-FR" sz="1200" b="0" i="1"/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1187450" y="5632450"/>
            <a:ext cx="28082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/>
              <a:t>Sensor Unit(s)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 i="1"/>
              <a:t>(detects obstacles, when the door is fully open and when it is fully closed)</a:t>
            </a:r>
            <a:endParaRPr lang="fr-CA" altLang="fr-FR" sz="1200" b="0" i="1"/>
          </a:p>
        </p:txBody>
      </p:sp>
      <p:sp>
        <p:nvSpPr>
          <p:cNvPr id="7" name="Rectangle 6"/>
          <p:cNvSpPr/>
          <p:nvPr/>
        </p:nvSpPr>
        <p:spPr>
          <a:xfrm>
            <a:off x="827088" y="1600200"/>
            <a:ext cx="7200900" cy="48529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77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Use Case Diagram</a:t>
            </a:r>
            <a:endParaRPr lang="fr-CA" dirty="0"/>
          </a:p>
        </p:txBody>
      </p:sp>
      <p:sp>
        <p:nvSpPr>
          <p:cNvPr id="6" name="Rectangle 5"/>
          <p:cNvSpPr/>
          <p:nvPr/>
        </p:nvSpPr>
        <p:spPr>
          <a:xfrm>
            <a:off x="3919538" y="1844675"/>
            <a:ext cx="4181475" cy="3887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4284663" y="2924175"/>
            <a:ext cx="1655762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Open Door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19588" y="4508500"/>
            <a:ext cx="1657350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Close Door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27763" y="3716338"/>
            <a:ext cx="1657350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dirty="0">
                <a:solidFill>
                  <a:schemeClr val="tx1"/>
                </a:solidFill>
              </a:rPr>
              <a:t>Run Diagnosis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633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2919413" cy="739775"/>
          </a:xfrm>
        </p:spPr>
        <p:txBody>
          <a:bodyPr/>
          <a:lstStyle/>
          <a:p>
            <a:r>
              <a:rPr lang="en-CA" altLang="fr-FR" smtClean="0"/>
              <a:t>Use Case Diagram</a:t>
            </a:r>
            <a:endParaRPr lang="fr-CA" altLang="fr-FR" smtClean="0"/>
          </a:p>
        </p:txBody>
      </p:sp>
      <p:cxnSp>
        <p:nvCxnSpPr>
          <p:cNvPr id="12" name="Straight Arrow Connector 11"/>
          <p:cNvCxnSpPr>
            <a:stCxn id="7" idx="6"/>
            <a:endCxn id="9" idx="0"/>
          </p:cNvCxnSpPr>
          <p:nvPr/>
        </p:nvCxnSpPr>
        <p:spPr>
          <a:xfrm>
            <a:off x="5940425" y="3321050"/>
            <a:ext cx="1116013" cy="3952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9" idx="4"/>
          </p:cNvCxnSpPr>
          <p:nvPr/>
        </p:nvCxnSpPr>
        <p:spPr>
          <a:xfrm flipV="1">
            <a:off x="5976938" y="4508500"/>
            <a:ext cx="1079500" cy="3968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4"/>
          <p:cNvSpPr txBox="1">
            <a:spLocks noChangeArrowheads="1"/>
          </p:cNvSpPr>
          <p:nvPr/>
        </p:nvSpPr>
        <p:spPr bwMode="auto">
          <a:xfrm rot="1281153">
            <a:off x="6210300" y="3235325"/>
            <a:ext cx="77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include</a:t>
            </a:r>
            <a:endParaRPr lang="fr-CA" altLang="fr-FR" sz="1200" b="0"/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 rot="-1085624">
            <a:off x="6251575" y="4767263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include</a:t>
            </a:r>
            <a:endParaRPr lang="fr-CA" altLang="fr-FR" sz="1200" b="0"/>
          </a:p>
        </p:txBody>
      </p:sp>
      <p:pic>
        <p:nvPicPr>
          <p:cNvPr id="26638" name="Picture 2" descr="https://encrypted-tbn0.gstatic.com/images?q=tbn:ANd9GcR4Fan3mV1tAil5eVfmzmtjyzaAAlTEADWNRYKjJzwwFGBnVm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-737" r="49738" b="737"/>
          <a:stretch>
            <a:fillRect/>
          </a:stretch>
        </p:blipFill>
        <p:spPr bwMode="auto">
          <a:xfrm>
            <a:off x="1619250" y="3127375"/>
            <a:ext cx="812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26638" idx="3"/>
            <a:endCxn id="7" idx="2"/>
          </p:cNvCxnSpPr>
          <p:nvPr/>
        </p:nvCxnSpPr>
        <p:spPr>
          <a:xfrm flipV="1">
            <a:off x="2432050" y="3321050"/>
            <a:ext cx="1852613" cy="625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638" idx="3"/>
            <a:endCxn id="8" idx="2"/>
          </p:cNvCxnSpPr>
          <p:nvPr/>
        </p:nvCxnSpPr>
        <p:spPr>
          <a:xfrm>
            <a:off x="2432050" y="3946525"/>
            <a:ext cx="1887538" cy="958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26"/>
          <p:cNvSpPr txBox="1">
            <a:spLocks noChangeArrowheads="1"/>
          </p:cNvSpPr>
          <p:nvPr/>
        </p:nvSpPr>
        <p:spPr bwMode="auto">
          <a:xfrm>
            <a:off x="1187450" y="4797425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Garage Door User</a:t>
            </a:r>
            <a:endParaRPr lang="fr-CA" altLang="fr-FR" sz="1400" b="0"/>
          </a:p>
        </p:txBody>
      </p:sp>
      <p:sp>
        <p:nvSpPr>
          <p:cNvPr id="26642" name="TextBox 27"/>
          <p:cNvSpPr txBox="1">
            <a:spLocks noChangeArrowheads="1"/>
          </p:cNvSpPr>
          <p:nvPr/>
        </p:nvSpPr>
        <p:spPr bwMode="auto">
          <a:xfrm>
            <a:off x="3995738" y="198913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800" b="0"/>
              <a:t>Garage Door System</a:t>
            </a:r>
            <a:endParaRPr lang="fr-CA" altLang="fr-FR" sz="1800" b="0"/>
          </a:p>
        </p:txBody>
      </p:sp>
    </p:spTree>
    <p:extLst>
      <p:ext uri="{BB962C8B-B14F-4D97-AF65-F5344CB8AC3E}">
        <p14:creationId xmlns:p14="http://schemas.microsoft.com/office/powerpoint/2010/main" val="29357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Run Diagnosis Use Case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>
              <a:defRPr/>
            </a:pPr>
            <a:r>
              <a:rPr lang="en-CA" sz="1500" dirty="0" smtClean="0"/>
              <a:t>Use Case Name: </a:t>
            </a:r>
            <a:r>
              <a:rPr lang="en-CA" sz="1500" b="0" dirty="0" smtClean="0"/>
              <a:t>Run Diagnosis</a:t>
            </a:r>
          </a:p>
          <a:p>
            <a:pPr indent="-182563">
              <a:defRPr/>
            </a:pPr>
            <a:r>
              <a:rPr lang="en-CA" sz="1500" dirty="0" smtClean="0"/>
              <a:t>Summary: </a:t>
            </a:r>
            <a:r>
              <a:rPr lang="en-CA" sz="1500" b="0" dirty="0" smtClean="0"/>
              <a:t>The system runs a self diagnosis procedure</a:t>
            </a:r>
          </a:p>
          <a:p>
            <a:pPr indent="-182563">
              <a:defRPr/>
            </a:pPr>
            <a:r>
              <a:rPr lang="en-CA" sz="1500" dirty="0" smtClean="0"/>
              <a:t>Actor: </a:t>
            </a:r>
            <a:r>
              <a:rPr lang="en-CA" sz="1500" b="0" dirty="0" smtClean="0"/>
              <a:t>Garage door user</a:t>
            </a:r>
          </a:p>
          <a:p>
            <a:pPr indent="-182563">
              <a:defRPr/>
            </a:pPr>
            <a:r>
              <a:rPr lang="en-CA" sz="1500" dirty="0" smtClean="0"/>
              <a:t>Pre-Condition: </a:t>
            </a:r>
            <a:r>
              <a:rPr lang="en-CA" sz="1500" b="0" dirty="0" smtClean="0"/>
              <a:t>User has pressed the remote or wall mounted control button</a:t>
            </a:r>
          </a:p>
          <a:p>
            <a:pPr indent="-182563">
              <a:defRPr/>
            </a:pPr>
            <a:r>
              <a:rPr lang="en-CA" sz="1500" dirty="0" smtClean="0"/>
              <a:t>Sequence: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Check if the sensor is operating correctly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Check if the motor unit is operating correctly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If all checks are successful, system authorizes the command to be executed</a:t>
            </a:r>
          </a:p>
          <a:p>
            <a:pPr>
              <a:defRPr/>
            </a:pPr>
            <a:r>
              <a:rPr lang="en-CA" sz="1500" dirty="0" smtClean="0"/>
              <a:t>Alternative Sequence:</a:t>
            </a:r>
          </a:p>
          <a:p>
            <a:pPr>
              <a:defRPr/>
            </a:pPr>
            <a:r>
              <a:rPr lang="en-CA" sz="1500" dirty="0" smtClean="0"/>
              <a:t>Step 3: </a:t>
            </a:r>
            <a:r>
              <a:rPr lang="en-CA" sz="1500" b="0" dirty="0" smtClean="0"/>
              <a:t>One of the checks fails and therefore the system does not authorize the execution of the command</a:t>
            </a:r>
          </a:p>
          <a:p>
            <a:pPr>
              <a:defRPr/>
            </a:pPr>
            <a:r>
              <a:rPr lang="en-CA" sz="1500" dirty="0" err="1" smtClean="0"/>
              <a:t>Postcondition</a:t>
            </a:r>
            <a:r>
              <a:rPr lang="en-CA" sz="1500" dirty="0" smtClean="0"/>
              <a:t>: </a:t>
            </a:r>
            <a:r>
              <a:rPr lang="en-CA" sz="1500" b="0" dirty="0" smtClean="0"/>
              <a:t>Self diagnosis ensured that the system is operational</a:t>
            </a:r>
            <a:endParaRPr lang="fr-CA" sz="1500" b="0" dirty="0" smtClean="0"/>
          </a:p>
          <a:p>
            <a:pPr marL="274637" lvl="1" indent="0">
              <a:buFont typeface="Arial" charset="0"/>
              <a:buNone/>
              <a:defRPr/>
            </a:pPr>
            <a:endParaRPr lang="en-CA" sz="1500" dirty="0" smtClean="0"/>
          </a:p>
        </p:txBody>
      </p:sp>
    </p:spTree>
    <p:extLst>
      <p:ext uri="{BB962C8B-B14F-4D97-AF65-F5344CB8AC3E}">
        <p14:creationId xmlns:p14="http://schemas.microsoft.com/office/powerpoint/2010/main" val="7638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Open Door Use Case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82563">
              <a:defRPr/>
            </a:pPr>
            <a:r>
              <a:rPr lang="en-CA" sz="1500" dirty="0" smtClean="0"/>
              <a:t>Use Case Name: </a:t>
            </a:r>
            <a:r>
              <a:rPr lang="en-CA" sz="1500" b="0" dirty="0" smtClean="0"/>
              <a:t>Open Door</a:t>
            </a:r>
          </a:p>
          <a:p>
            <a:pPr indent="-182563">
              <a:defRPr/>
            </a:pPr>
            <a:r>
              <a:rPr lang="en-CA" sz="1500" dirty="0" smtClean="0"/>
              <a:t>Summary: </a:t>
            </a:r>
            <a:r>
              <a:rPr lang="en-CA" sz="1500" b="0" dirty="0" smtClean="0"/>
              <a:t>Open the garage the door</a:t>
            </a:r>
          </a:p>
          <a:p>
            <a:pPr indent="-182563">
              <a:defRPr/>
            </a:pPr>
            <a:r>
              <a:rPr lang="en-CA" sz="1500" dirty="0" smtClean="0"/>
              <a:t>Actor: </a:t>
            </a:r>
            <a:r>
              <a:rPr lang="en-CA" sz="1500" b="0" dirty="0" smtClean="0"/>
              <a:t>Garage door user</a:t>
            </a:r>
          </a:p>
          <a:p>
            <a:pPr indent="-182563">
              <a:defRPr/>
            </a:pPr>
            <a:r>
              <a:rPr lang="en-CA" sz="1500" dirty="0" smtClean="0"/>
              <a:t>Dependency:</a:t>
            </a:r>
            <a:r>
              <a:rPr lang="en-CA" sz="1500" b="0" dirty="0" smtClean="0"/>
              <a:t> Include Run Diagnosis use case</a:t>
            </a:r>
          </a:p>
          <a:p>
            <a:pPr indent="-182563">
              <a:defRPr/>
            </a:pPr>
            <a:r>
              <a:rPr lang="en-CA" sz="1500" dirty="0" smtClean="0"/>
              <a:t>Pre-Condition: </a:t>
            </a:r>
            <a:r>
              <a:rPr lang="en-CA" sz="1500" b="0" dirty="0" smtClean="0"/>
              <a:t>Garage door system is operational and ready to take a command</a:t>
            </a:r>
          </a:p>
          <a:p>
            <a:pPr indent="-182563">
              <a:defRPr/>
            </a:pPr>
            <a:r>
              <a:rPr lang="en-CA" sz="1500" dirty="0" smtClean="0"/>
              <a:t>Sequence: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User presses the remote or wall mounted control button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Include Run Diagnosis use case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If the door is currently closing or is already closed, system opens the door</a:t>
            </a:r>
          </a:p>
          <a:p>
            <a:pPr>
              <a:defRPr/>
            </a:pPr>
            <a:r>
              <a:rPr lang="en-CA" sz="1500" dirty="0" smtClean="0"/>
              <a:t>Alternative Sequence:</a:t>
            </a:r>
          </a:p>
          <a:p>
            <a:pPr>
              <a:defRPr/>
            </a:pPr>
            <a:r>
              <a:rPr lang="en-CA" sz="1500" dirty="0" smtClean="0"/>
              <a:t>Step 3: </a:t>
            </a:r>
            <a:r>
              <a:rPr lang="en-CA" sz="1500" b="0" dirty="0" smtClean="0"/>
              <a:t>If the door is open, system closes door</a:t>
            </a:r>
          </a:p>
          <a:p>
            <a:pPr>
              <a:defRPr/>
            </a:pPr>
            <a:r>
              <a:rPr lang="en-CA" sz="1500" dirty="0" smtClean="0"/>
              <a:t>Step 3:</a:t>
            </a:r>
            <a:r>
              <a:rPr lang="en-CA" sz="1500" b="0" dirty="0" smtClean="0"/>
              <a:t> If the door is currently opening, system stops the door (leaving it half open)</a:t>
            </a:r>
          </a:p>
          <a:p>
            <a:pPr>
              <a:defRPr/>
            </a:pPr>
            <a:r>
              <a:rPr lang="en-CA" sz="1500" dirty="0" err="1" smtClean="0"/>
              <a:t>Postcondition</a:t>
            </a:r>
            <a:r>
              <a:rPr lang="en-CA" sz="1500" dirty="0" smtClean="0"/>
              <a:t>:</a:t>
            </a:r>
            <a:r>
              <a:rPr lang="en-CA" sz="1500" b="0" dirty="0" smtClean="0"/>
              <a:t> Garage door is open</a:t>
            </a:r>
          </a:p>
        </p:txBody>
      </p:sp>
    </p:spTree>
    <p:extLst>
      <p:ext uri="{BB962C8B-B14F-4D97-AF65-F5344CB8AC3E}">
        <p14:creationId xmlns:p14="http://schemas.microsoft.com/office/powerpoint/2010/main" val="13659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Close Door Use Case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82563">
              <a:defRPr/>
            </a:pPr>
            <a:r>
              <a:rPr lang="en-CA" sz="1500" dirty="0" smtClean="0"/>
              <a:t>Use Case Name: </a:t>
            </a:r>
            <a:r>
              <a:rPr lang="en-CA" sz="1500" b="0" dirty="0" smtClean="0"/>
              <a:t>Close Door</a:t>
            </a:r>
          </a:p>
          <a:p>
            <a:pPr indent="-182563">
              <a:defRPr/>
            </a:pPr>
            <a:r>
              <a:rPr lang="en-CA" sz="1500" dirty="0" smtClean="0"/>
              <a:t>Summary: </a:t>
            </a:r>
            <a:r>
              <a:rPr lang="en-CA" sz="1500" b="0" dirty="0" smtClean="0"/>
              <a:t>Close the garage the door</a:t>
            </a:r>
          </a:p>
          <a:p>
            <a:pPr indent="-182563">
              <a:defRPr/>
            </a:pPr>
            <a:r>
              <a:rPr lang="en-CA" sz="1500" dirty="0" smtClean="0"/>
              <a:t>Actor: </a:t>
            </a:r>
            <a:r>
              <a:rPr lang="en-CA" sz="1500" b="0" dirty="0" smtClean="0"/>
              <a:t>Garage door user</a:t>
            </a:r>
          </a:p>
          <a:p>
            <a:pPr indent="-182563">
              <a:defRPr/>
            </a:pPr>
            <a:r>
              <a:rPr lang="en-CA" sz="1500" dirty="0" smtClean="0"/>
              <a:t>Dependency:</a:t>
            </a:r>
            <a:r>
              <a:rPr lang="en-CA" sz="1500" b="0" dirty="0" smtClean="0"/>
              <a:t> Include Run Diagnosis use case</a:t>
            </a:r>
          </a:p>
          <a:p>
            <a:pPr indent="-182563">
              <a:defRPr/>
            </a:pPr>
            <a:r>
              <a:rPr lang="en-CA" sz="1500" dirty="0" smtClean="0"/>
              <a:t>Pre-Condition: </a:t>
            </a:r>
            <a:r>
              <a:rPr lang="en-CA" sz="1500" b="0" dirty="0" smtClean="0"/>
              <a:t>Garage door system is operational and ready to take a command</a:t>
            </a:r>
          </a:p>
          <a:p>
            <a:pPr indent="-182563">
              <a:defRPr/>
            </a:pPr>
            <a:r>
              <a:rPr lang="en-CA" sz="1500" dirty="0" smtClean="0"/>
              <a:t>Sequence: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User presses the remote or wall mounted control button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Include Run Diagnosis use case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en-CA" sz="1500" dirty="0" smtClean="0"/>
              <a:t>If the door is currently open, system closes the door</a:t>
            </a:r>
          </a:p>
          <a:p>
            <a:pPr>
              <a:defRPr/>
            </a:pPr>
            <a:r>
              <a:rPr lang="en-CA" sz="1500" dirty="0" smtClean="0"/>
              <a:t>Alternative Sequence:</a:t>
            </a:r>
          </a:p>
          <a:p>
            <a:pPr>
              <a:defRPr/>
            </a:pPr>
            <a:r>
              <a:rPr lang="en-CA" sz="1500" dirty="0" smtClean="0"/>
              <a:t>Step 3: </a:t>
            </a:r>
            <a:r>
              <a:rPr lang="en-CA" sz="1500" b="0" dirty="0" smtClean="0"/>
              <a:t>If the door is currently closing or is already closed, system opens the door</a:t>
            </a:r>
          </a:p>
          <a:p>
            <a:pPr>
              <a:defRPr/>
            </a:pPr>
            <a:r>
              <a:rPr lang="en-CA" sz="1500" dirty="0" smtClean="0"/>
              <a:t>Step 3:</a:t>
            </a:r>
            <a:r>
              <a:rPr lang="en-CA" sz="1500" b="0" dirty="0" smtClean="0"/>
              <a:t> If the door is currently opening, system stops the door (leaving it half open)</a:t>
            </a:r>
          </a:p>
          <a:p>
            <a:pPr>
              <a:defRPr/>
            </a:pPr>
            <a:r>
              <a:rPr lang="en-CA" sz="1500" dirty="0" err="1" smtClean="0"/>
              <a:t>Postcondition</a:t>
            </a:r>
            <a:r>
              <a:rPr lang="en-CA" sz="1500" dirty="0" smtClean="0"/>
              <a:t>:</a:t>
            </a:r>
            <a:r>
              <a:rPr lang="en-CA" sz="1500" b="0" dirty="0" smtClean="0"/>
              <a:t> Garage door is closed</a:t>
            </a:r>
          </a:p>
        </p:txBody>
      </p:sp>
    </p:spTree>
    <p:extLst>
      <p:ext uri="{BB962C8B-B14F-4D97-AF65-F5344CB8AC3E}">
        <p14:creationId xmlns:p14="http://schemas.microsoft.com/office/powerpoint/2010/main" val="12316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States</a:t>
            </a:r>
            <a:endParaRPr lang="en-CA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Numerous types of events can cause the system to transition from one state to another</a:t>
            </a:r>
          </a:p>
          <a:p>
            <a:pPr lvl="1"/>
            <a:endParaRPr lang="en-CA" altLang="fr-FR" smtClean="0"/>
          </a:p>
          <a:p>
            <a:r>
              <a:rPr lang="en-CA" altLang="fr-FR" smtClean="0"/>
              <a:t>In every state, the system behaves in a different matter</a:t>
            </a:r>
          </a:p>
          <a:p>
            <a:endParaRPr lang="en-CA" altLang="fr-FR" smtClean="0"/>
          </a:p>
          <a:p>
            <a:r>
              <a:rPr lang="en-CA" altLang="fr-FR" smtClean="0"/>
              <a:t>Names for states are usually chosen as:</a:t>
            </a:r>
          </a:p>
          <a:p>
            <a:pPr lvl="1"/>
            <a:r>
              <a:rPr lang="en-CA" altLang="fr-FR" smtClean="0"/>
              <a:t>Adjectives: open, closed, ready…</a:t>
            </a:r>
          </a:p>
          <a:p>
            <a:pPr lvl="1"/>
            <a:r>
              <a:rPr lang="en-CA" altLang="fr-FR" smtClean="0"/>
              <a:t>Present continuous verbs: opening, closing, waiting…</a:t>
            </a:r>
          </a:p>
          <a:p>
            <a:pPr lvl="1"/>
            <a:endParaRPr lang="en-CA" altLang="fr-FR" smtClean="0"/>
          </a:p>
          <a:p>
            <a:endParaRPr lang="en-CA" altLang="fr-FR" smtClean="0"/>
          </a:p>
        </p:txBody>
      </p:sp>
    </p:spTree>
    <p:extLst>
      <p:ext uri="{BB962C8B-B14F-4D97-AF65-F5344CB8AC3E}">
        <p14:creationId xmlns:p14="http://schemas.microsoft.com/office/powerpoint/2010/main" val="28351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High Level Behavioral Modeling</a:t>
            </a:r>
            <a:endParaRPr lang="fr-CA" dirty="0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3887787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0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High Level Structural Model</a:t>
            </a:r>
            <a:endParaRPr lang="fr-CA" dirty="0"/>
          </a:p>
        </p:txBody>
      </p:sp>
      <p:graphicFrame>
        <p:nvGraphicFramePr>
          <p:cNvPr id="31749" name="Object 6"/>
          <p:cNvGraphicFramePr>
            <a:graphicFrameLocks noChangeAspect="1"/>
          </p:cNvGraphicFramePr>
          <p:nvPr/>
        </p:nvGraphicFramePr>
        <p:xfrm>
          <a:off x="107950" y="1700213"/>
          <a:ext cx="8742363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3" imgW="6371117" imgH="3095792" progId="Visio.Drawing.11">
                  <p:embed/>
                </p:oleObj>
              </mc:Choice>
              <mc:Fallback>
                <p:oleObj name="Visio" r:id="rId3" imgW="6371117" imgH="30957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700213"/>
                        <a:ext cx="8742363" cy="424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Refined Structural Model</a:t>
            </a:r>
            <a:endParaRPr lang="fr-CA" dirty="0"/>
          </a:p>
        </p:txBody>
      </p:sp>
      <p:graphicFrame>
        <p:nvGraphicFramePr>
          <p:cNvPr id="32773" name="Object 6"/>
          <p:cNvGraphicFramePr>
            <a:graphicFrameLocks noChangeAspect="1"/>
          </p:cNvGraphicFramePr>
          <p:nvPr/>
        </p:nvGraphicFramePr>
        <p:xfrm>
          <a:off x="323850" y="1484313"/>
          <a:ext cx="8377238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8381486" imgH="4983866" progId="Visio.Drawing.11">
                  <p:embed/>
                </p:oleObj>
              </mc:Choice>
              <mc:Fallback>
                <p:oleObj name="Visio" r:id="rId3" imgW="8381486" imgH="49838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84313"/>
                        <a:ext cx="8377238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0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Refine Behavioral Model – Motor Unit</a:t>
            </a:r>
            <a:endParaRPr lang="fr-CA" dirty="0"/>
          </a:p>
        </p:txBody>
      </p:sp>
      <p:sp>
        <p:nvSpPr>
          <p:cNvPr id="43" name="Freeform 42"/>
          <p:cNvSpPr/>
          <p:nvPr/>
        </p:nvSpPr>
        <p:spPr>
          <a:xfrm>
            <a:off x="2944813" y="3441700"/>
            <a:ext cx="315912" cy="1430338"/>
          </a:xfrm>
          <a:custGeom>
            <a:avLst/>
            <a:gdLst>
              <a:gd name="connsiteX0" fmla="*/ 0 w 233363"/>
              <a:gd name="connsiteY0" fmla="*/ 0 h 1090613"/>
              <a:gd name="connsiteX1" fmla="*/ 142875 w 233363"/>
              <a:gd name="connsiteY1" fmla="*/ 295275 h 1090613"/>
              <a:gd name="connsiteX2" fmla="*/ 233363 w 233363"/>
              <a:gd name="connsiteY2" fmla="*/ 1090613 h 1090613"/>
              <a:gd name="connsiteX3" fmla="*/ 233363 w 233363"/>
              <a:gd name="connsiteY3" fmla="*/ 1090613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3" h="1090613">
                <a:moveTo>
                  <a:pt x="0" y="0"/>
                </a:moveTo>
                <a:cubicBezTo>
                  <a:pt x="51990" y="56753"/>
                  <a:pt x="103981" y="113506"/>
                  <a:pt x="142875" y="295275"/>
                </a:cubicBezTo>
                <a:cubicBezTo>
                  <a:pt x="181769" y="477044"/>
                  <a:pt x="233363" y="1090613"/>
                  <a:pt x="233363" y="1090613"/>
                </a:cubicBezTo>
                <a:lnTo>
                  <a:pt x="233363" y="1090613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3798" name="TextBox 43"/>
          <p:cNvSpPr txBox="1">
            <a:spLocks noChangeArrowheads="1"/>
          </p:cNvSpPr>
          <p:nvPr/>
        </p:nvSpPr>
        <p:spPr bwMode="auto">
          <a:xfrm>
            <a:off x="3151188" y="3705225"/>
            <a:ext cx="1125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obstacleDetected()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 </a:t>
            </a:r>
            <a:r>
              <a:rPr lang="en-CA" altLang="fr-FR" sz="800" b="0"/>
              <a:t>[isFunctioning()]</a:t>
            </a:r>
            <a:endParaRPr lang="fr-CA" altLang="fr-FR" sz="800" b="0"/>
          </a:p>
        </p:txBody>
      </p:sp>
      <p:sp>
        <p:nvSpPr>
          <p:cNvPr id="9" name="Rounded Rectangle 8"/>
          <p:cNvSpPr/>
          <p:nvPr/>
        </p:nvSpPr>
        <p:spPr>
          <a:xfrm>
            <a:off x="2790825" y="2333625"/>
            <a:ext cx="12700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schemeClr val="tx1"/>
                </a:solidFill>
              </a:rPr>
              <a:t>Open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9275" y="3298825"/>
            <a:ext cx="1112838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schemeClr val="tx1"/>
                </a:solidFill>
              </a:rPr>
              <a:t>Closing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2775" y="4206875"/>
            <a:ext cx="985838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schemeClr val="tx1"/>
                </a:solidFill>
              </a:rPr>
              <a:t>Closed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90825" y="4911725"/>
            <a:ext cx="1270000" cy="37623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schemeClr val="tx1"/>
                </a:solidFill>
              </a:rPr>
              <a:t>Opening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10" idx="0"/>
          </p:cNvCxnSpPr>
          <p:nvPr/>
        </p:nvCxnSpPr>
        <p:spPr>
          <a:xfrm flipH="1">
            <a:off x="2374900" y="2522538"/>
            <a:ext cx="415925" cy="776287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3450" y="3676650"/>
            <a:ext cx="0" cy="53022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11" idx="2"/>
            <a:endCxn id="12" idx="1"/>
          </p:cNvCxnSpPr>
          <p:nvPr/>
        </p:nvCxnSpPr>
        <p:spPr>
          <a:xfrm>
            <a:off x="2374900" y="4584700"/>
            <a:ext cx="415925" cy="514350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ounded Rectangle 18"/>
          <p:cNvSpPr/>
          <p:nvPr/>
        </p:nvSpPr>
        <p:spPr>
          <a:xfrm>
            <a:off x="2790825" y="5665788"/>
            <a:ext cx="12700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HalfOpen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568575" y="5202238"/>
            <a:ext cx="211138" cy="712787"/>
          </a:xfrm>
          <a:custGeom>
            <a:avLst/>
            <a:gdLst>
              <a:gd name="connsiteX0" fmla="*/ 150198 w 156548"/>
              <a:gd name="connsiteY0" fmla="*/ 0 h 542925"/>
              <a:gd name="connsiteX1" fmla="*/ 10498 w 156548"/>
              <a:gd name="connsiteY1" fmla="*/ 180975 h 542925"/>
              <a:gd name="connsiteX2" fmla="*/ 26373 w 156548"/>
              <a:gd name="connsiteY2" fmla="*/ 400050 h 542925"/>
              <a:gd name="connsiteX3" fmla="*/ 156548 w 156548"/>
              <a:gd name="connsiteY3" fmla="*/ 542925 h 542925"/>
              <a:gd name="connsiteX4" fmla="*/ 156548 w 156548"/>
              <a:gd name="connsiteY4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" h="542925">
                <a:moveTo>
                  <a:pt x="150198" y="0"/>
                </a:moveTo>
                <a:cubicBezTo>
                  <a:pt x="90666" y="57150"/>
                  <a:pt x="31135" y="114300"/>
                  <a:pt x="10498" y="180975"/>
                </a:cubicBezTo>
                <a:cubicBezTo>
                  <a:pt x="-10139" y="247650"/>
                  <a:pt x="2031" y="339725"/>
                  <a:pt x="26373" y="400050"/>
                </a:cubicBezTo>
                <a:cubicBezTo>
                  <a:pt x="50715" y="460375"/>
                  <a:pt x="156548" y="542925"/>
                  <a:pt x="156548" y="542925"/>
                </a:cubicBezTo>
                <a:lnTo>
                  <a:pt x="156548" y="542925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6" name="Freeform 25"/>
          <p:cNvSpPr/>
          <p:nvPr/>
        </p:nvSpPr>
        <p:spPr>
          <a:xfrm flipH="1" flipV="1">
            <a:off x="4078288" y="5099050"/>
            <a:ext cx="212725" cy="712788"/>
          </a:xfrm>
          <a:custGeom>
            <a:avLst/>
            <a:gdLst>
              <a:gd name="connsiteX0" fmla="*/ 150198 w 156548"/>
              <a:gd name="connsiteY0" fmla="*/ 0 h 542925"/>
              <a:gd name="connsiteX1" fmla="*/ 10498 w 156548"/>
              <a:gd name="connsiteY1" fmla="*/ 180975 h 542925"/>
              <a:gd name="connsiteX2" fmla="*/ 26373 w 156548"/>
              <a:gd name="connsiteY2" fmla="*/ 400050 h 542925"/>
              <a:gd name="connsiteX3" fmla="*/ 156548 w 156548"/>
              <a:gd name="connsiteY3" fmla="*/ 542925 h 542925"/>
              <a:gd name="connsiteX4" fmla="*/ 156548 w 156548"/>
              <a:gd name="connsiteY4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" h="542925">
                <a:moveTo>
                  <a:pt x="150198" y="0"/>
                </a:moveTo>
                <a:cubicBezTo>
                  <a:pt x="90666" y="57150"/>
                  <a:pt x="31135" y="114300"/>
                  <a:pt x="10498" y="180975"/>
                </a:cubicBezTo>
                <a:cubicBezTo>
                  <a:pt x="-10139" y="247650"/>
                  <a:pt x="2031" y="339725"/>
                  <a:pt x="26373" y="400050"/>
                </a:cubicBezTo>
                <a:cubicBezTo>
                  <a:pt x="50715" y="460375"/>
                  <a:pt x="156548" y="542925"/>
                  <a:pt x="156548" y="542925"/>
                </a:cubicBezTo>
                <a:lnTo>
                  <a:pt x="156548" y="542925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2" name="Freeform 31"/>
          <p:cNvSpPr/>
          <p:nvPr/>
        </p:nvSpPr>
        <p:spPr>
          <a:xfrm>
            <a:off x="4062413" y="2493963"/>
            <a:ext cx="449262" cy="2420937"/>
          </a:xfrm>
          <a:custGeom>
            <a:avLst/>
            <a:gdLst>
              <a:gd name="connsiteX0" fmla="*/ 0 w 330021"/>
              <a:gd name="connsiteY0" fmla="*/ 1847850 h 1847850"/>
              <a:gd name="connsiteX1" fmla="*/ 242887 w 330021"/>
              <a:gd name="connsiteY1" fmla="*/ 1295400 h 1847850"/>
              <a:gd name="connsiteX2" fmla="*/ 319087 w 330021"/>
              <a:gd name="connsiteY2" fmla="*/ 257175 h 1847850"/>
              <a:gd name="connsiteX3" fmla="*/ 28575 w 330021"/>
              <a:gd name="connsiteY3" fmla="*/ 0 h 1847850"/>
              <a:gd name="connsiteX4" fmla="*/ 28575 w 330021"/>
              <a:gd name="connsiteY4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21" h="1847850">
                <a:moveTo>
                  <a:pt x="0" y="1847850"/>
                </a:moveTo>
                <a:cubicBezTo>
                  <a:pt x="94853" y="1704181"/>
                  <a:pt x="189706" y="1560512"/>
                  <a:pt x="242887" y="1295400"/>
                </a:cubicBezTo>
                <a:cubicBezTo>
                  <a:pt x="296068" y="1030288"/>
                  <a:pt x="354806" y="473075"/>
                  <a:pt x="319087" y="257175"/>
                </a:cubicBezTo>
                <a:cubicBezTo>
                  <a:pt x="283368" y="41275"/>
                  <a:pt x="28575" y="0"/>
                  <a:pt x="28575" y="0"/>
                </a:cubicBezTo>
                <a:lnTo>
                  <a:pt x="28575" y="0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3" name="Oval 32"/>
          <p:cNvSpPr/>
          <p:nvPr/>
        </p:nvSpPr>
        <p:spPr>
          <a:xfrm>
            <a:off x="1882775" y="2232025"/>
            <a:ext cx="266700" cy="2460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6" name="Straight Arrow Connector 35"/>
          <p:cNvCxnSpPr>
            <a:stCxn id="33" idx="6"/>
            <a:endCxn id="9" idx="1"/>
          </p:cNvCxnSpPr>
          <p:nvPr/>
        </p:nvCxnSpPr>
        <p:spPr>
          <a:xfrm>
            <a:off x="2149475" y="2354263"/>
            <a:ext cx="641350" cy="16827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812" name="TextBox 37"/>
          <p:cNvSpPr txBox="1">
            <a:spLocks noChangeArrowheads="1"/>
          </p:cNvSpPr>
          <p:nvPr/>
        </p:nvSpPr>
        <p:spPr bwMode="auto">
          <a:xfrm>
            <a:off x="1711325" y="5456238"/>
            <a:ext cx="963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</a:t>
            </a:r>
            <a:endParaRPr lang="fr-CA" altLang="fr-FR" sz="800" b="0"/>
          </a:p>
        </p:txBody>
      </p:sp>
      <p:sp>
        <p:nvSpPr>
          <p:cNvPr id="33813" name="TextBox 38"/>
          <p:cNvSpPr txBox="1">
            <a:spLocks noChangeArrowheads="1"/>
          </p:cNvSpPr>
          <p:nvPr/>
        </p:nvSpPr>
        <p:spPr bwMode="auto">
          <a:xfrm>
            <a:off x="4276725" y="5381625"/>
            <a:ext cx="103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</a:t>
            </a:r>
            <a:endParaRPr lang="fr-CA" altLang="fr-FR" sz="800" b="0"/>
          </a:p>
        </p:txBody>
      </p:sp>
      <p:sp>
        <p:nvSpPr>
          <p:cNvPr id="33814" name="TextBox 46"/>
          <p:cNvSpPr txBox="1">
            <a:spLocks noChangeArrowheads="1"/>
          </p:cNvSpPr>
          <p:nvPr/>
        </p:nvSpPr>
        <p:spPr bwMode="auto">
          <a:xfrm>
            <a:off x="1692275" y="2757488"/>
            <a:ext cx="127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 [isFunctioning()]</a:t>
            </a:r>
            <a:endParaRPr lang="fr-CA" altLang="fr-FR" sz="800" b="0"/>
          </a:p>
        </p:txBody>
      </p:sp>
      <p:sp>
        <p:nvSpPr>
          <p:cNvPr id="33815" name="TextBox 47"/>
          <p:cNvSpPr txBox="1">
            <a:spLocks noChangeArrowheads="1"/>
          </p:cNvSpPr>
          <p:nvPr/>
        </p:nvSpPr>
        <p:spPr bwMode="auto">
          <a:xfrm>
            <a:off x="4452938" y="3298825"/>
            <a:ext cx="10747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doorOpen()</a:t>
            </a:r>
            <a:endParaRPr lang="fr-CA" altLang="fr-FR" sz="800" b="0"/>
          </a:p>
        </p:txBody>
      </p:sp>
      <p:sp>
        <p:nvSpPr>
          <p:cNvPr id="33816" name="TextBox 48"/>
          <p:cNvSpPr txBox="1">
            <a:spLocks noChangeArrowheads="1"/>
          </p:cNvSpPr>
          <p:nvPr/>
        </p:nvSpPr>
        <p:spPr bwMode="auto">
          <a:xfrm>
            <a:off x="1474788" y="3771900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doorClosed()</a:t>
            </a:r>
            <a:endParaRPr lang="fr-CA" altLang="fr-FR" sz="800" b="0"/>
          </a:p>
        </p:txBody>
      </p:sp>
      <p:sp>
        <p:nvSpPr>
          <p:cNvPr id="33817" name="TextBox 57"/>
          <p:cNvSpPr txBox="1">
            <a:spLocks noChangeArrowheads="1"/>
          </p:cNvSpPr>
          <p:nvPr/>
        </p:nvSpPr>
        <p:spPr bwMode="auto">
          <a:xfrm>
            <a:off x="1711325" y="4672013"/>
            <a:ext cx="1271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 [isFunctioning()]</a:t>
            </a:r>
            <a:endParaRPr lang="fr-CA" altLang="fr-FR" sz="800" b="0"/>
          </a:p>
        </p:txBody>
      </p:sp>
      <p:sp>
        <p:nvSpPr>
          <p:cNvPr id="62" name="Rounded Rectangle 61"/>
          <p:cNvSpPr/>
          <p:nvPr/>
        </p:nvSpPr>
        <p:spPr>
          <a:xfrm flipH="1">
            <a:off x="1403350" y="1628775"/>
            <a:ext cx="4032250" cy="4679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Running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019925" y="3771900"/>
            <a:ext cx="1271588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WaitingForRepair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2" idx="1"/>
            <a:endCxn id="64" idx="1"/>
          </p:cNvCxnSpPr>
          <p:nvPr/>
        </p:nvCxnSpPr>
        <p:spPr>
          <a:xfrm flipV="1">
            <a:off x="5435600" y="3960813"/>
            <a:ext cx="1584325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1" name="TextBox 66"/>
          <p:cNvSpPr txBox="1">
            <a:spLocks noChangeArrowheads="1"/>
          </p:cNvSpPr>
          <p:nvPr/>
        </p:nvSpPr>
        <p:spPr bwMode="auto">
          <a:xfrm>
            <a:off x="5580063" y="3644900"/>
            <a:ext cx="1125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 isFunctioning()]</a:t>
            </a:r>
            <a:endParaRPr lang="fr-CA" altLang="fr-FR" sz="800" b="0"/>
          </a:p>
        </p:txBody>
      </p:sp>
      <p:sp>
        <p:nvSpPr>
          <p:cNvPr id="70" name="Freeform 69"/>
          <p:cNvSpPr/>
          <p:nvPr/>
        </p:nvSpPr>
        <p:spPr>
          <a:xfrm>
            <a:off x="7329488" y="3370263"/>
            <a:ext cx="671512" cy="396875"/>
          </a:xfrm>
          <a:custGeom>
            <a:avLst/>
            <a:gdLst>
              <a:gd name="connsiteX0" fmla="*/ 671512 w 671512"/>
              <a:gd name="connsiteY0" fmla="*/ 396441 h 396441"/>
              <a:gd name="connsiteX1" fmla="*/ 538162 w 671512"/>
              <a:gd name="connsiteY1" fmla="*/ 20203 h 396441"/>
              <a:gd name="connsiteX2" fmla="*/ 128587 w 671512"/>
              <a:gd name="connsiteY2" fmla="*/ 86878 h 396441"/>
              <a:gd name="connsiteX3" fmla="*/ 0 w 671512"/>
              <a:gd name="connsiteY3" fmla="*/ 391678 h 396441"/>
              <a:gd name="connsiteX4" fmla="*/ 0 w 671512"/>
              <a:gd name="connsiteY4" fmla="*/ 391678 h 39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396441">
                <a:moveTo>
                  <a:pt x="671512" y="396441"/>
                </a:moveTo>
                <a:cubicBezTo>
                  <a:pt x="650080" y="234119"/>
                  <a:pt x="628649" y="71797"/>
                  <a:pt x="538162" y="20203"/>
                </a:cubicBezTo>
                <a:cubicBezTo>
                  <a:pt x="447675" y="-31391"/>
                  <a:pt x="218281" y="24966"/>
                  <a:pt x="128587" y="86878"/>
                </a:cubicBezTo>
                <a:cubicBezTo>
                  <a:pt x="38893" y="148790"/>
                  <a:pt x="0" y="391678"/>
                  <a:pt x="0" y="391678"/>
                </a:cubicBezTo>
                <a:lnTo>
                  <a:pt x="0" y="391678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3823" name="TextBox 70"/>
          <p:cNvSpPr txBox="1">
            <a:spLocks noChangeArrowheads="1"/>
          </p:cNvSpPr>
          <p:nvPr/>
        </p:nvSpPr>
        <p:spPr bwMode="auto">
          <a:xfrm>
            <a:off x="7361238" y="3068638"/>
            <a:ext cx="1027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Timer (180 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[! isFunctioning()]</a:t>
            </a:r>
            <a:endParaRPr lang="fr-CA" altLang="fr-FR" sz="700" b="0"/>
          </a:p>
        </p:txBody>
      </p:sp>
      <p:sp>
        <p:nvSpPr>
          <p:cNvPr id="78" name="Freeform 77"/>
          <p:cNvSpPr/>
          <p:nvPr/>
        </p:nvSpPr>
        <p:spPr>
          <a:xfrm>
            <a:off x="5457825" y="4157663"/>
            <a:ext cx="2252663" cy="295275"/>
          </a:xfrm>
          <a:custGeom>
            <a:avLst/>
            <a:gdLst>
              <a:gd name="connsiteX0" fmla="*/ 2252663 w 2252663"/>
              <a:gd name="connsiteY0" fmla="*/ 0 h 295973"/>
              <a:gd name="connsiteX1" fmla="*/ 1752600 w 2252663"/>
              <a:gd name="connsiteY1" fmla="*/ 285750 h 295973"/>
              <a:gd name="connsiteX2" fmla="*/ 0 w 2252663"/>
              <a:gd name="connsiteY2" fmla="*/ 204787 h 2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663" h="295973">
                <a:moveTo>
                  <a:pt x="2252663" y="0"/>
                </a:moveTo>
                <a:cubicBezTo>
                  <a:pt x="2190353" y="125809"/>
                  <a:pt x="2128044" y="251619"/>
                  <a:pt x="1752600" y="285750"/>
                </a:cubicBezTo>
                <a:cubicBezTo>
                  <a:pt x="1377156" y="319881"/>
                  <a:pt x="688578" y="262334"/>
                  <a:pt x="0" y="204787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3825" name="TextBox 78"/>
          <p:cNvSpPr txBox="1">
            <a:spLocks noChangeArrowheads="1"/>
          </p:cNvSpPr>
          <p:nvPr/>
        </p:nvSpPr>
        <p:spPr bwMode="auto">
          <a:xfrm>
            <a:off x="6137275" y="4468813"/>
            <a:ext cx="882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Timer (180 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600" b="0"/>
              <a:t> </a:t>
            </a:r>
            <a:r>
              <a:rPr lang="en-CA" altLang="fr-FR" sz="700" b="0"/>
              <a:t>[isFunctioning()]</a:t>
            </a:r>
            <a:endParaRPr lang="fr-CA" altLang="fr-FR" sz="700" b="0"/>
          </a:p>
        </p:txBody>
      </p:sp>
      <p:sp>
        <p:nvSpPr>
          <p:cNvPr id="80" name="Oval 79"/>
          <p:cNvSpPr/>
          <p:nvPr/>
        </p:nvSpPr>
        <p:spPr>
          <a:xfrm>
            <a:off x="755650" y="3830638"/>
            <a:ext cx="266700" cy="2460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82" name="Straight Arrow Connector 81"/>
          <p:cNvCxnSpPr>
            <a:stCxn id="80" idx="6"/>
            <a:endCxn id="62" idx="3"/>
          </p:cNvCxnSpPr>
          <p:nvPr/>
        </p:nvCxnSpPr>
        <p:spPr>
          <a:xfrm>
            <a:off x="1022350" y="3952875"/>
            <a:ext cx="3810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Refine Behavioral Model – Sensor Unit</a:t>
            </a:r>
            <a:endParaRPr lang="fr-CA" dirty="0"/>
          </a:p>
        </p:txBody>
      </p:sp>
      <p:sp>
        <p:nvSpPr>
          <p:cNvPr id="70" name="Rounded Rectangle 69"/>
          <p:cNvSpPr/>
          <p:nvPr/>
        </p:nvSpPr>
        <p:spPr>
          <a:xfrm>
            <a:off x="3365500" y="1814513"/>
            <a:ext cx="1638300" cy="37623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CheckingForObstacles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348038" y="3181350"/>
            <a:ext cx="1655762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CheckingIfDoorOpen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365500" y="4402138"/>
            <a:ext cx="16383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CheckingIfDoorClosed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/>
          <p:cNvCxnSpPr>
            <a:stCxn id="76" idx="2"/>
            <a:endCxn id="71" idx="0"/>
          </p:cNvCxnSpPr>
          <p:nvPr/>
        </p:nvCxnSpPr>
        <p:spPr>
          <a:xfrm flipH="1">
            <a:off x="4176713" y="2822575"/>
            <a:ext cx="7937" cy="35877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4" name="Oval 73"/>
          <p:cNvSpPr/>
          <p:nvPr/>
        </p:nvSpPr>
        <p:spPr>
          <a:xfrm>
            <a:off x="4016375" y="6278563"/>
            <a:ext cx="268288" cy="2460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75" name="Straight Arrow Connector 74"/>
          <p:cNvCxnSpPr>
            <a:stCxn id="74" idx="0"/>
            <a:endCxn id="93" idx="2"/>
          </p:cNvCxnSpPr>
          <p:nvPr/>
        </p:nvCxnSpPr>
        <p:spPr>
          <a:xfrm flipV="1">
            <a:off x="4149725" y="5986463"/>
            <a:ext cx="34925" cy="292100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Diamond 75"/>
          <p:cNvSpPr/>
          <p:nvPr/>
        </p:nvSpPr>
        <p:spPr>
          <a:xfrm>
            <a:off x="4041775" y="2465388"/>
            <a:ext cx="287338" cy="357187"/>
          </a:xfrm>
          <a:prstGeom prst="diamon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>
            <a:stCxn id="70" idx="2"/>
            <a:endCxn id="76" idx="0"/>
          </p:cNvCxnSpPr>
          <p:nvPr/>
        </p:nvCxnSpPr>
        <p:spPr>
          <a:xfrm>
            <a:off x="4184650" y="2190750"/>
            <a:ext cx="0" cy="27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61"/>
          <p:cNvSpPr txBox="1">
            <a:spLocks noChangeArrowheads="1"/>
          </p:cNvSpPr>
          <p:nvPr/>
        </p:nvSpPr>
        <p:spPr bwMode="auto">
          <a:xfrm>
            <a:off x="4140200" y="2925763"/>
            <a:ext cx="1271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</a:t>
            </a:r>
            <a:r>
              <a:rPr lang="fr-CA" altLang="fr-FR" sz="800" b="0"/>
              <a:t>isObstacleDetected()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34830" name="TextBox 65"/>
          <p:cNvSpPr txBox="1">
            <a:spLocks noChangeArrowheads="1"/>
          </p:cNvSpPr>
          <p:nvPr/>
        </p:nvSpPr>
        <p:spPr bwMode="auto">
          <a:xfrm>
            <a:off x="2916238" y="2386013"/>
            <a:ext cx="1271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</a:t>
            </a:r>
            <a:r>
              <a:rPr lang="fr-CA" altLang="fr-FR" sz="800" b="0"/>
              <a:t>isObstacleDetected()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cxnSp>
        <p:nvCxnSpPr>
          <p:cNvPr id="84" name="Straight Arrow Connector 83"/>
          <p:cNvCxnSpPr>
            <a:stCxn id="76" idx="1"/>
            <a:endCxn id="98" idx="3"/>
          </p:cNvCxnSpPr>
          <p:nvPr/>
        </p:nvCxnSpPr>
        <p:spPr>
          <a:xfrm flipH="1" flipV="1">
            <a:off x="2771775" y="2628900"/>
            <a:ext cx="1270000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  <a:endCxn id="72" idx="0"/>
          </p:cNvCxnSpPr>
          <p:nvPr/>
        </p:nvCxnSpPr>
        <p:spPr>
          <a:xfrm>
            <a:off x="4176713" y="4043363"/>
            <a:ext cx="7937" cy="35877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6" name="Diamond 85"/>
          <p:cNvSpPr/>
          <p:nvPr/>
        </p:nvSpPr>
        <p:spPr>
          <a:xfrm>
            <a:off x="4032250" y="3686175"/>
            <a:ext cx="287338" cy="357188"/>
          </a:xfrm>
          <a:prstGeom prst="diamon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>
              <a:solidFill>
                <a:schemeClr val="tx1"/>
              </a:solidFill>
            </a:endParaRPr>
          </a:p>
        </p:txBody>
      </p:sp>
      <p:cxnSp>
        <p:nvCxnSpPr>
          <p:cNvPr id="87" name="Straight Connector 86"/>
          <p:cNvCxnSpPr>
            <a:stCxn id="71" idx="2"/>
            <a:endCxn id="86" idx="0"/>
          </p:cNvCxnSpPr>
          <p:nvPr/>
        </p:nvCxnSpPr>
        <p:spPr>
          <a:xfrm>
            <a:off x="4176713" y="3559175"/>
            <a:ext cx="0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TextBox 83"/>
          <p:cNvSpPr txBox="1">
            <a:spLocks noChangeArrowheads="1"/>
          </p:cNvSpPr>
          <p:nvPr/>
        </p:nvSpPr>
        <p:spPr bwMode="auto">
          <a:xfrm>
            <a:off x="4184650" y="4117975"/>
            <a:ext cx="1271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</a:t>
            </a:r>
            <a:r>
              <a:rPr lang="fr-CA" altLang="fr-FR" sz="800" b="0"/>
              <a:t>isDoorOpen()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34836" name="TextBox 99"/>
          <p:cNvSpPr txBox="1">
            <a:spLocks noChangeArrowheads="1"/>
          </p:cNvSpPr>
          <p:nvPr/>
        </p:nvSpPr>
        <p:spPr bwMode="auto">
          <a:xfrm>
            <a:off x="2843213" y="3609975"/>
            <a:ext cx="96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</a:t>
            </a:r>
            <a:r>
              <a:rPr lang="fr-CA" altLang="fr-FR" sz="800" b="0"/>
              <a:t>isDoorOpen()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cxnSp>
        <p:nvCxnSpPr>
          <p:cNvPr id="90" name="Straight Arrow Connector 89"/>
          <p:cNvCxnSpPr>
            <a:stCxn id="91" idx="2"/>
            <a:endCxn id="93" idx="0"/>
          </p:cNvCxnSpPr>
          <p:nvPr/>
        </p:nvCxnSpPr>
        <p:spPr>
          <a:xfrm>
            <a:off x="4176713" y="5264150"/>
            <a:ext cx="7937" cy="344488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Diamond 90"/>
          <p:cNvSpPr/>
          <p:nvPr/>
        </p:nvSpPr>
        <p:spPr>
          <a:xfrm>
            <a:off x="4032250" y="4906963"/>
            <a:ext cx="287338" cy="357187"/>
          </a:xfrm>
          <a:prstGeom prst="diamon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50">
              <a:solidFill>
                <a:schemeClr val="tx1"/>
              </a:solidFill>
            </a:endParaRPr>
          </a:p>
        </p:txBody>
      </p:sp>
      <p:cxnSp>
        <p:nvCxnSpPr>
          <p:cNvPr id="92" name="Straight Connector 91"/>
          <p:cNvCxnSpPr>
            <a:stCxn id="72" idx="2"/>
            <a:endCxn id="91" idx="0"/>
          </p:cNvCxnSpPr>
          <p:nvPr/>
        </p:nvCxnSpPr>
        <p:spPr>
          <a:xfrm flipH="1">
            <a:off x="4176713" y="4779963"/>
            <a:ext cx="7937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365500" y="5608638"/>
            <a:ext cx="16383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>
                <a:solidFill>
                  <a:schemeClr val="tx1"/>
                </a:solidFill>
              </a:rPr>
              <a:t>Sleeping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34841" name="TextBox 117"/>
          <p:cNvSpPr txBox="1">
            <a:spLocks noChangeArrowheads="1"/>
          </p:cNvSpPr>
          <p:nvPr/>
        </p:nvSpPr>
        <p:spPr bwMode="auto">
          <a:xfrm>
            <a:off x="4144963" y="5329238"/>
            <a:ext cx="1270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</a:t>
            </a:r>
            <a:r>
              <a:rPr lang="fr-CA" altLang="fr-FR" sz="800" b="0"/>
              <a:t>isDoorClosed()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34842" name="TextBox 118"/>
          <p:cNvSpPr txBox="1">
            <a:spLocks noChangeArrowheads="1"/>
          </p:cNvSpPr>
          <p:nvPr/>
        </p:nvSpPr>
        <p:spPr bwMode="auto">
          <a:xfrm>
            <a:off x="2814638" y="4833938"/>
            <a:ext cx="96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</a:t>
            </a:r>
            <a:r>
              <a:rPr lang="fr-CA" altLang="fr-FR" sz="800" b="0"/>
              <a:t>isDoorClosed()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96" name="Freeform 95"/>
          <p:cNvSpPr/>
          <p:nvPr/>
        </p:nvSpPr>
        <p:spPr>
          <a:xfrm>
            <a:off x="5005388" y="1958975"/>
            <a:ext cx="892175" cy="3841750"/>
          </a:xfrm>
          <a:custGeom>
            <a:avLst/>
            <a:gdLst>
              <a:gd name="connsiteX0" fmla="*/ 7620 w 891542"/>
              <a:gd name="connsiteY0" fmla="*/ 3840480 h 3840480"/>
              <a:gd name="connsiteX1" fmla="*/ 891540 w 891542"/>
              <a:gd name="connsiteY1" fmla="*/ 1592580 h 3840480"/>
              <a:gd name="connsiteX2" fmla="*/ 0 w 891542"/>
              <a:gd name="connsiteY2" fmla="*/ 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542" h="3840480">
                <a:moveTo>
                  <a:pt x="7620" y="3840480"/>
                </a:moveTo>
                <a:cubicBezTo>
                  <a:pt x="450215" y="3036570"/>
                  <a:pt x="892810" y="2232660"/>
                  <a:pt x="891540" y="1592580"/>
                </a:cubicBezTo>
                <a:cubicBezTo>
                  <a:pt x="890270" y="952500"/>
                  <a:pt x="445135" y="476250"/>
                  <a:pt x="0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4844" name="TextBox 127"/>
          <p:cNvSpPr txBox="1">
            <a:spLocks noChangeArrowheads="1"/>
          </p:cNvSpPr>
          <p:nvPr/>
        </p:nvSpPr>
        <p:spPr bwMode="auto">
          <a:xfrm>
            <a:off x="5821363" y="3322638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Time (20 ms)</a:t>
            </a:r>
            <a:endParaRPr lang="fr-CA" altLang="fr-FR" sz="800" b="0"/>
          </a:p>
        </p:txBody>
      </p:sp>
      <p:sp>
        <p:nvSpPr>
          <p:cNvPr id="98" name="Rounded Rectangle 97"/>
          <p:cNvSpPr/>
          <p:nvPr/>
        </p:nvSpPr>
        <p:spPr>
          <a:xfrm>
            <a:off x="1139825" y="2439988"/>
            <a:ext cx="163195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SendingObstacleEvent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99" name="Elbow Connector 98"/>
          <p:cNvCxnSpPr>
            <a:stCxn id="98" idx="2"/>
            <a:endCxn id="71" idx="1"/>
          </p:cNvCxnSpPr>
          <p:nvPr/>
        </p:nvCxnSpPr>
        <p:spPr>
          <a:xfrm rot="16200000" flipH="1">
            <a:off x="2375694" y="2397919"/>
            <a:ext cx="552450" cy="13922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128713" y="3690938"/>
            <a:ext cx="17145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SendingOpenDoorEvent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01" name="Straight Arrow Connector 100"/>
          <p:cNvCxnSpPr>
            <a:stCxn id="86" idx="1"/>
            <a:endCxn id="100" idx="3"/>
          </p:cNvCxnSpPr>
          <p:nvPr/>
        </p:nvCxnSpPr>
        <p:spPr>
          <a:xfrm flipH="1">
            <a:off x="2843213" y="3865563"/>
            <a:ext cx="1189037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100" idx="2"/>
            <a:endCxn id="72" idx="1"/>
          </p:cNvCxnSpPr>
          <p:nvPr/>
        </p:nvCxnSpPr>
        <p:spPr>
          <a:xfrm rot="16200000" flipH="1">
            <a:off x="2414588" y="3640138"/>
            <a:ext cx="522287" cy="1379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684213" y="4889500"/>
            <a:ext cx="1906587" cy="37623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50" dirty="0" err="1">
                <a:solidFill>
                  <a:schemeClr val="tx1"/>
                </a:solidFill>
              </a:rPr>
              <a:t>SendingDoorClosedEvent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stCxn id="91" idx="1"/>
            <a:endCxn id="103" idx="3"/>
          </p:cNvCxnSpPr>
          <p:nvPr/>
        </p:nvCxnSpPr>
        <p:spPr>
          <a:xfrm flipH="1" flipV="1">
            <a:off x="2590800" y="5078413"/>
            <a:ext cx="144145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03" idx="2"/>
            <a:endCxn id="93" idx="1"/>
          </p:cNvCxnSpPr>
          <p:nvPr/>
        </p:nvCxnSpPr>
        <p:spPr>
          <a:xfrm rot="16200000" flipH="1">
            <a:off x="2235201" y="4667250"/>
            <a:ext cx="531812" cy="17287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Do Not Fall Asleep yet!</a:t>
            </a:r>
            <a:endParaRPr lang="fr-CA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2619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Coding</a:t>
            </a:r>
            <a:endParaRPr lang="fr-CA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Whenever we are satisfied with the level of detail in our behavioral models, we can proceed to coding</a:t>
            </a:r>
          </a:p>
          <a:p>
            <a:endParaRPr lang="en-CA" altLang="fr-FR" smtClean="0"/>
          </a:p>
          <a:p>
            <a:r>
              <a:rPr lang="en-CA" altLang="fr-FR" smtClean="0"/>
              <a:t>Some of the code can be generated directly by tools from the behavioral model</a:t>
            </a:r>
          </a:p>
          <a:p>
            <a:pPr lvl="1"/>
            <a:r>
              <a:rPr lang="en-CA" altLang="fr-FR" smtClean="0"/>
              <a:t>Some tweaking might be necessary (do not use the code blindly)</a:t>
            </a:r>
          </a:p>
          <a:p>
            <a:pPr lvl="1"/>
            <a:r>
              <a:rPr lang="en-CA" altLang="fr-FR" smtClean="0"/>
              <a:t>Humans are still the smartest programmers</a:t>
            </a:r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93095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Event Generator Class</a:t>
            </a:r>
            <a:endParaRPr lang="fr-CA" dirty="0"/>
          </a:p>
        </p:txBody>
      </p:sp>
      <p:pic>
        <p:nvPicPr>
          <p:cNvPr id="37893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151438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Sensor Class</a:t>
            </a:r>
            <a:endParaRPr lang="fr-CA" dirty="0"/>
          </a:p>
        </p:txBody>
      </p:sp>
      <p:pic>
        <p:nvPicPr>
          <p:cNvPr id="38915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313" y="1752600"/>
            <a:ext cx="5311775" cy="4373563"/>
          </a:xfrm>
        </p:spPr>
      </p:pic>
    </p:spTree>
    <p:extLst>
      <p:ext uri="{BB962C8B-B14F-4D97-AF65-F5344CB8AC3E}">
        <p14:creationId xmlns:p14="http://schemas.microsoft.com/office/powerpoint/2010/main" val="8134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Sensor Class</a:t>
            </a:r>
            <a:endParaRPr lang="fr-CA" dirty="0"/>
          </a:p>
        </p:txBody>
      </p:sp>
      <p:pic>
        <p:nvPicPr>
          <p:cNvPr id="39941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4817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/>
          <p:cNvSpPr/>
          <p:nvPr/>
        </p:nvSpPr>
        <p:spPr>
          <a:xfrm>
            <a:off x="6732588" y="2205038"/>
            <a:ext cx="503237" cy="3816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9925" y="377031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Sensor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State machine Implementation</a:t>
            </a:r>
            <a:endParaRPr lang="fr-CA" altLang="fr-FR" sz="1400" b="0"/>
          </a:p>
        </p:txBody>
      </p:sp>
    </p:spTree>
    <p:extLst>
      <p:ext uri="{BB962C8B-B14F-4D97-AF65-F5344CB8AC3E}">
        <p14:creationId xmlns:p14="http://schemas.microsoft.com/office/powerpoint/2010/main" val="1193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Transitions</a:t>
            </a:r>
            <a:endParaRPr lang="en-CA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Transitions are represented with arrows</a:t>
            </a:r>
          </a:p>
          <a:p>
            <a:pPr lvl="1"/>
            <a:endParaRPr lang="en-CA" altLang="fr-FR" smtClean="0"/>
          </a:p>
          <a:p>
            <a:pPr lvl="1"/>
            <a:endParaRPr lang="en-CA" altLang="fr-FR" smtClean="0"/>
          </a:p>
          <a:p>
            <a:pPr lvl="1"/>
            <a:endParaRPr lang="en-CA" altLang="fr-FR" smtClean="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7754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Umple</a:t>
            </a:r>
            <a:r>
              <a:rPr lang="en-CA" dirty="0" smtClean="0"/>
              <a:t> Online Demo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UMPLE is a modeling tool to enable what we call Model-Oriented Programming</a:t>
            </a:r>
          </a:p>
          <a:p>
            <a:pPr lvl="1">
              <a:defRPr/>
            </a:pPr>
            <a:r>
              <a:rPr lang="en-CA" dirty="0" smtClean="0"/>
              <a:t>This is what we do in this course</a:t>
            </a:r>
          </a:p>
          <a:p>
            <a:pPr>
              <a:defRPr/>
            </a:pPr>
            <a:r>
              <a:rPr lang="en-CA" dirty="0" smtClean="0"/>
              <a:t>You can use it to create class diagrams (structural models) and state machines (behavioral models)</a:t>
            </a:r>
          </a:p>
          <a:p>
            <a:pPr>
              <a:defRPr/>
            </a:pPr>
            <a:r>
              <a:rPr lang="en-CA" dirty="0" smtClean="0"/>
              <a:t>The tool was developed at the university of Ottawa</a:t>
            </a:r>
          </a:p>
          <a:p>
            <a:pPr lvl="1">
              <a:defRPr/>
            </a:pPr>
            <a:r>
              <a:rPr lang="en-CA" dirty="0" smtClean="0"/>
              <a:t>Online version can be found at:</a:t>
            </a:r>
          </a:p>
          <a:p>
            <a:pPr marL="274637" lvl="1" indent="0">
              <a:buFont typeface="Arial" charset="0"/>
              <a:buNone/>
              <a:defRPr/>
            </a:pPr>
            <a:r>
              <a:rPr lang="fr-CA" dirty="0" smtClean="0">
                <a:hlinkClick r:id="rId2"/>
              </a:rPr>
              <a:t>http://cruise.eecs.uottawa.ca/umpleonline/</a:t>
            </a:r>
            <a:endParaRPr lang="fr-CA" dirty="0" smtClean="0"/>
          </a:p>
          <a:p>
            <a:pPr lvl="1">
              <a:defRPr/>
            </a:pPr>
            <a:r>
              <a:rPr lang="en-CA" dirty="0" smtClean="0"/>
              <a:t>There’s also an eclipse plugin for the tool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38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err="1" smtClean="0"/>
              <a:t>Umple</a:t>
            </a:r>
            <a:r>
              <a:rPr lang="en-CA" dirty="0" smtClean="0"/>
              <a:t> Code For Motor Unit State Machine</a:t>
            </a:r>
            <a:endParaRPr lang="fr-CA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CA" altLang="fr-FR" sz="1400" smtClean="0"/>
              <a:t>class Motor</a:t>
            </a:r>
            <a:r>
              <a:rPr lang="fr-CA" altLang="fr-FR" sz="1400" b="0" smtClean="0"/>
              <a:t> {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status</a:t>
            </a:r>
            <a:r>
              <a:rPr lang="fr-CA" altLang="fr-FR" sz="1400" smtClean="0"/>
              <a:t> {</a:t>
            </a:r>
          </a:p>
          <a:p>
            <a:pPr marL="958850" lvl="2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Running</a:t>
            </a:r>
            <a:r>
              <a:rPr lang="fr-CA" altLang="fr-FR" sz="1400" smtClean="0"/>
              <a:t> { 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Open</a:t>
            </a:r>
            <a:r>
              <a:rPr lang="fr-CA" altLang="fr-FR" sz="1400" smtClean="0"/>
              <a:t> {buttonPressed[isFunctioning()]-&gt;Closing; 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Closing</a:t>
            </a:r>
            <a:r>
              <a:rPr lang="fr-CA" altLang="fr-FR" sz="1400" smtClean="0"/>
              <a:t> { buttonPressed()[isFunctioning()]-&gt;Opening;</a:t>
            </a:r>
          </a:p>
          <a:p>
            <a:pPr marL="1873250" lvl="4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ObstacleDetected()[isFunctioning()]-&gt;Opening;</a:t>
            </a:r>
          </a:p>
          <a:p>
            <a:pPr marL="1873250" lvl="4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doorClosed()-&gt;Closed;}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Closed</a:t>
            </a:r>
            <a:r>
              <a:rPr lang="fr-CA" altLang="fr-FR" sz="1400" smtClean="0"/>
              <a:t> { buttonPressed()[isFunctioning()]-&gt;Opening; 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Opening</a:t>
            </a:r>
            <a:r>
              <a:rPr lang="fr-CA" altLang="fr-FR" sz="1400" smtClean="0"/>
              <a:t> { buttonPressed()-&gt;HalfOpen;</a:t>
            </a:r>
          </a:p>
          <a:p>
            <a:pPr marL="1873250" lvl="4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doorOpen()-&gt;Open; 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b="1" smtClean="0"/>
              <a:t>HalfOpen{buttonPressed</a:t>
            </a:r>
            <a:r>
              <a:rPr lang="fr-CA" altLang="fr-FR" sz="1400" smtClean="0"/>
              <a:t>()-&gt;Opening;}</a:t>
            </a:r>
          </a:p>
          <a:p>
            <a:pPr marL="958850" lvl="2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fr-CA" altLang="fr-FR" sz="1400" smtClean="0"/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buttonPressed()[!isFunctioning()]-&gt;WaitingForRepair;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}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	</a:t>
            </a:r>
            <a:r>
              <a:rPr lang="fr-CA" altLang="fr-FR" sz="1400" b="1" smtClean="0"/>
              <a:t>WaitingForRepair</a:t>
            </a:r>
            <a:r>
              <a:rPr lang="fr-CA" altLang="fr-FR" sz="1400" smtClean="0"/>
              <a:t>{ 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timer()[!isFunctioning()]-&gt;WaitingForRepair;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timer()[isFunctioning()]-&gt;Running;}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fr-CA" altLang="fr-FR" sz="1400" smtClean="0"/>
              <a:t>}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CA" altLang="fr-FR" sz="1400" b="0" smtClean="0"/>
              <a:t>}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fr-CA" altLang="fr-FR" sz="1400" b="0" smtClean="0"/>
          </a:p>
        </p:txBody>
      </p:sp>
    </p:spTree>
    <p:extLst>
      <p:ext uri="{BB962C8B-B14F-4D97-AF65-F5344CB8AC3E}">
        <p14:creationId xmlns:p14="http://schemas.microsoft.com/office/powerpoint/2010/main" val="39366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4683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Motor Class Snippets</a:t>
            </a:r>
            <a:endParaRPr lang="fr-CA" dirty="0"/>
          </a:p>
        </p:txBody>
      </p:sp>
      <p:pic>
        <p:nvPicPr>
          <p:cNvPr id="43013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4"/>
          <a:stretch>
            <a:fillRect/>
          </a:stretch>
        </p:blipFill>
        <p:spPr bwMode="auto">
          <a:xfrm>
            <a:off x="2106613" y="549275"/>
            <a:ext cx="32575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76825" y="1001713"/>
            <a:ext cx="1943100" cy="1366837"/>
            <a:chOff x="5076056" y="1000944"/>
            <a:chExt cx="1944216" cy="1368152"/>
          </a:xfrm>
        </p:grpSpPr>
        <p:sp>
          <p:nvSpPr>
            <p:cNvPr id="10" name="Right Brace 9"/>
            <p:cNvSpPr/>
            <p:nvPr/>
          </p:nvSpPr>
          <p:spPr>
            <a:xfrm>
              <a:off x="5076056" y="1000944"/>
              <a:ext cx="503527" cy="13681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43019" name="TextBox 10"/>
            <p:cNvSpPr txBox="1">
              <a:spLocks noChangeArrowheads="1"/>
            </p:cNvSpPr>
            <p:nvPr/>
          </p:nvSpPr>
          <p:spPr bwMode="auto">
            <a:xfrm>
              <a:off x="5580112" y="1412776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fr-FR" sz="1100" b="0"/>
                <a:t>Switching between high level states</a:t>
              </a:r>
              <a:endParaRPr lang="fr-CA" altLang="fr-FR" sz="1100" b="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48263" y="2492375"/>
            <a:ext cx="1944687" cy="3960813"/>
            <a:chOff x="5076056" y="1000944"/>
            <a:chExt cx="1944216" cy="1368152"/>
          </a:xfrm>
        </p:grpSpPr>
        <p:sp>
          <p:nvSpPr>
            <p:cNvPr id="14" name="Right Brace 13"/>
            <p:cNvSpPr/>
            <p:nvPr/>
          </p:nvSpPr>
          <p:spPr>
            <a:xfrm>
              <a:off x="5076056" y="1000944"/>
              <a:ext cx="504703" cy="13681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CA"/>
            </a:p>
          </p:txBody>
        </p:sp>
        <p:sp>
          <p:nvSpPr>
            <p:cNvPr id="43017" name="TextBox 14"/>
            <p:cNvSpPr txBox="1">
              <a:spLocks noChangeArrowheads="1"/>
            </p:cNvSpPr>
            <p:nvPr/>
          </p:nvSpPr>
          <p:spPr bwMode="auto">
            <a:xfrm>
              <a:off x="5580112" y="1556028"/>
              <a:ext cx="1440160" cy="26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Font typeface="Arial" charset="0"/>
                <a:defRPr sz="2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fr-FR" sz="1100" b="0"/>
                <a:t>Switching between nest states inside the Running compound state</a:t>
              </a:r>
              <a:endParaRPr lang="fr-CA" altLang="fr-FR" sz="1100" b="0"/>
            </a:p>
          </p:txBody>
        </p:sp>
      </p:grpSp>
    </p:spTree>
    <p:extLst>
      <p:ext uri="{BB962C8B-B14F-4D97-AF65-F5344CB8AC3E}">
        <p14:creationId xmlns:p14="http://schemas.microsoft.com/office/powerpoint/2010/main" val="1146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When To Use State Machines?</a:t>
            </a:r>
            <a:endParaRPr lang="fr-CA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When an object or a system progresses through various stages of execution (states)</a:t>
            </a:r>
          </a:p>
          <a:p>
            <a:pPr lvl="1"/>
            <a:r>
              <a:rPr lang="en-CA" altLang="fr-FR" smtClean="0"/>
              <a:t>The behavior of the system differs from one stage to another</a:t>
            </a:r>
            <a:endParaRPr lang="fr-CA" altLang="fr-FR" smtClean="0"/>
          </a:p>
          <a:p>
            <a:r>
              <a:rPr lang="en-CA" altLang="fr-FR" smtClean="0"/>
              <a:t>When you can identify clear events that change the status of the system</a:t>
            </a:r>
          </a:p>
          <a:p>
            <a:r>
              <a:rPr lang="en-CA" altLang="fr-FR" smtClean="0"/>
              <a:t>They are ideal for event driven programming (less loops and branches, more events generated and exchanged)</a:t>
            </a:r>
          </a:p>
          <a:p>
            <a:pPr lvl="1"/>
            <a:r>
              <a:rPr lang="en-CA" altLang="fr-FR" smtClean="0"/>
              <a:t>Lots of event are being exchanged between objects</a:t>
            </a:r>
          </a:p>
          <a:p>
            <a:r>
              <a:rPr lang="en-CA" altLang="fr-FR" smtClean="0"/>
              <a:t>When using even driven programming</a:t>
            </a:r>
          </a:p>
          <a:p>
            <a:pPr lvl="1"/>
            <a:r>
              <a:rPr lang="en-CA" altLang="fr-FR" smtClean="0"/>
              <a:t>Make sure you follow Observable or Event Notifier patterns</a:t>
            </a:r>
          </a:p>
          <a:p>
            <a:pPr lvl="1"/>
            <a:r>
              <a:rPr lang="en-CA" altLang="fr-FR" smtClean="0"/>
              <a:t>Both are pretty simple (similar to what we have done for the garage door example)	</a:t>
            </a:r>
          </a:p>
        </p:txBody>
      </p:sp>
    </p:spTree>
    <p:extLst>
      <p:ext uri="{BB962C8B-B14F-4D97-AF65-F5344CB8AC3E}">
        <p14:creationId xmlns:p14="http://schemas.microsoft.com/office/powerpoint/2010/main" val="37527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Behavioral </a:t>
            </a:r>
            <a:r>
              <a:rPr lang="en-CA" u="sng" dirty="0" smtClean="0"/>
              <a:t>Over-Modeling</a:t>
            </a:r>
            <a:endParaRPr lang="fr-CA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Please model responsibly!!</a:t>
            </a:r>
          </a:p>
          <a:p>
            <a:r>
              <a:rPr lang="en-CA" altLang="fr-FR" smtClean="0"/>
              <a:t>Do not get carried out with modeling every single detail to the point where you run behind schedule</a:t>
            </a:r>
          </a:p>
          <a:p>
            <a:pPr lvl="1"/>
            <a:r>
              <a:rPr lang="en-CA" altLang="fr-FR" smtClean="0"/>
              <a:t>You sell code, not models…</a:t>
            </a:r>
            <a:endParaRPr lang="fr-CA" altLang="fr-FR" smtClean="0"/>
          </a:p>
        </p:txBody>
      </p:sp>
      <p:pic>
        <p:nvPicPr>
          <p:cNvPr id="45062" name="Picture 2" descr="mban255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31686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4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Behavioral </a:t>
            </a:r>
            <a:r>
              <a:rPr lang="en-CA" u="sng" dirty="0" smtClean="0"/>
              <a:t>Over-Modeling</a:t>
            </a:r>
            <a:endParaRPr lang="fr-CA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Now, be careful, you do not want over-model</a:t>
            </a:r>
          </a:p>
          <a:p>
            <a:pPr lvl="1"/>
            <a:r>
              <a:rPr lang="en-CA" altLang="fr-FR" smtClean="0"/>
              <a:t>Modern software development processes are all about only doing just enough modeling for a successful product</a:t>
            </a:r>
          </a:p>
          <a:p>
            <a:r>
              <a:rPr lang="en-CA" altLang="fr-FR" smtClean="0"/>
              <a:t>Therefore, start with a high level model of the behavior</a:t>
            </a:r>
          </a:p>
          <a:p>
            <a:pPr lvl="1"/>
            <a:r>
              <a:rPr lang="en-CA" altLang="fr-FR" smtClean="0"/>
              <a:t>This model should give a clear overview of some (not necessary all) of the important functionality of the system</a:t>
            </a:r>
          </a:p>
          <a:p>
            <a:pPr lvl="1"/>
            <a:r>
              <a:rPr lang="en-CA" altLang="fr-FR" smtClean="0"/>
              <a:t>This would be similar to the first garage door state machine we created</a:t>
            </a:r>
          </a:p>
          <a:p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36803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Behavioral </a:t>
            </a:r>
            <a:r>
              <a:rPr lang="en-CA" u="sng" dirty="0" smtClean="0"/>
              <a:t>Over-Modeling</a:t>
            </a:r>
            <a:endParaRPr lang="fr-CA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Identify potential complex areas that require further understanding</a:t>
            </a:r>
          </a:p>
          <a:p>
            <a:pPr lvl="1"/>
            <a:r>
              <a:rPr lang="en-CA" altLang="fr-FR" smtClean="0"/>
              <a:t>We minimize the risk if we understand these components well before we start programing</a:t>
            </a:r>
          </a:p>
          <a:p>
            <a:pPr lvl="1"/>
            <a:r>
              <a:rPr lang="en-CA" altLang="fr-FR" smtClean="0"/>
              <a:t>Model these complex areas in more details until you are satisfied that they are well understood</a:t>
            </a:r>
          </a:p>
          <a:p>
            <a:r>
              <a:rPr lang="en-CA" altLang="fr-FR" smtClean="0"/>
              <a:t>Use tools to generate code from your existing models</a:t>
            </a:r>
          </a:p>
          <a:p>
            <a:pPr lvl="1"/>
            <a:r>
              <a:rPr lang="en-CA" altLang="fr-FR" smtClean="0"/>
              <a:t>Do not rely blindly on tools (at least not yet!)</a:t>
            </a:r>
          </a:p>
          <a:p>
            <a:endParaRPr lang="fr-CA" altLang="fr-FR" smtClean="0"/>
          </a:p>
        </p:txBody>
      </p:sp>
    </p:spTree>
    <p:extLst>
      <p:ext uri="{BB962C8B-B14F-4D97-AF65-F5344CB8AC3E}">
        <p14:creationId xmlns:p14="http://schemas.microsoft.com/office/powerpoint/2010/main" val="6642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Designing Classes with State Diagrams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Keep the state diagram simple</a:t>
            </a:r>
          </a:p>
          <a:p>
            <a:pPr lvl="1">
              <a:defRPr/>
            </a:pPr>
            <a:r>
              <a:rPr lang="en-CA" dirty="0" smtClean="0"/>
              <a:t>State diagrams can very quickly become extremely complex and confusing</a:t>
            </a:r>
          </a:p>
          <a:p>
            <a:pPr lvl="1">
              <a:defRPr/>
            </a:pPr>
            <a:r>
              <a:rPr lang="en-CA" dirty="0" smtClean="0"/>
              <a:t>At all time, you should follow the aesthetic rule: “Less is More”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If the state diagram gets too complex consider splitting it into smaller classes</a:t>
            </a:r>
          </a:p>
          <a:p>
            <a:pPr lvl="1">
              <a:defRPr/>
            </a:pPr>
            <a:endParaRPr lang="en-CA" dirty="0" smtClean="0"/>
          </a:p>
          <a:p>
            <a:pPr indent="-182563">
              <a:defRPr/>
            </a:pPr>
            <a:r>
              <a:rPr lang="en-CA" dirty="0" smtClean="0"/>
              <a:t>Think about compound states instead of a </a:t>
            </a:r>
            <a:r>
              <a:rPr lang="en-CA" smtClean="0"/>
              <a:t>flat design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60244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Example of a CD Player with a Radio</a:t>
            </a:r>
            <a:endParaRPr lang="fr-CA" dirty="0"/>
          </a:p>
        </p:txBody>
      </p:sp>
      <p:sp>
        <p:nvSpPr>
          <p:cNvPr id="6" name="Rounded Rectangle 5"/>
          <p:cNvSpPr/>
          <p:nvPr/>
        </p:nvSpPr>
        <p:spPr>
          <a:xfrm>
            <a:off x="2411413" y="1557338"/>
            <a:ext cx="4824412" cy="3959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On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32138" y="2582863"/>
            <a:ext cx="1439862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Displaying Current Time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03800" y="2582863"/>
            <a:ext cx="1439863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Displaying Alarm Time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84438" y="2717800"/>
            <a:ext cx="287337" cy="2873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10" name="Straight Arrow Connector 9"/>
          <p:cNvCxnSpPr>
            <a:stCxn id="9" idx="6"/>
            <a:endCxn id="7" idx="1"/>
          </p:cNvCxnSpPr>
          <p:nvPr/>
        </p:nvCxnSpPr>
        <p:spPr>
          <a:xfrm>
            <a:off x="2771775" y="286226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84625" y="2366963"/>
            <a:ext cx="1627188" cy="209550"/>
          </a:xfrm>
          <a:custGeom>
            <a:avLst/>
            <a:gdLst>
              <a:gd name="connsiteX0" fmla="*/ 0 w 1627464"/>
              <a:gd name="connsiteY0" fmla="*/ 193005 h 209783"/>
              <a:gd name="connsiteX1" fmla="*/ 746620 w 1627464"/>
              <a:gd name="connsiteY1" fmla="*/ 58 h 209783"/>
              <a:gd name="connsiteX2" fmla="*/ 1627464 w 1627464"/>
              <a:gd name="connsiteY2" fmla="*/ 209783 h 209783"/>
              <a:gd name="connsiteX3" fmla="*/ 1627464 w 1627464"/>
              <a:gd name="connsiteY3" fmla="*/ 209783 h 20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464" h="209783">
                <a:moveTo>
                  <a:pt x="0" y="193005"/>
                </a:moveTo>
                <a:cubicBezTo>
                  <a:pt x="237688" y="95133"/>
                  <a:pt x="475376" y="-2738"/>
                  <a:pt x="746620" y="58"/>
                </a:cubicBezTo>
                <a:cubicBezTo>
                  <a:pt x="1017864" y="2854"/>
                  <a:pt x="1627464" y="209783"/>
                  <a:pt x="1627464" y="209783"/>
                </a:cubicBezTo>
                <a:lnTo>
                  <a:pt x="1627464" y="209783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187" name="TextBox 11"/>
          <p:cNvSpPr txBox="1">
            <a:spLocks noChangeArrowheads="1"/>
          </p:cNvSpPr>
          <p:nvPr/>
        </p:nvSpPr>
        <p:spPr bwMode="auto">
          <a:xfrm>
            <a:off x="4211638" y="2133600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Display Alarm</a:t>
            </a:r>
            <a:endParaRPr lang="fr-CA" altLang="fr-FR" sz="1200" b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11413" y="3644900"/>
            <a:ext cx="48244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925888" y="3144838"/>
            <a:ext cx="1803400" cy="192087"/>
          </a:xfrm>
          <a:custGeom>
            <a:avLst/>
            <a:gdLst>
              <a:gd name="connsiteX0" fmla="*/ 1803633 w 1803633"/>
              <a:gd name="connsiteY0" fmla="*/ 0 h 193022"/>
              <a:gd name="connsiteX1" fmla="*/ 1040235 w 1803633"/>
              <a:gd name="connsiteY1" fmla="*/ 192947 h 193022"/>
              <a:gd name="connsiteX2" fmla="*/ 0 w 1803633"/>
              <a:gd name="connsiteY2" fmla="*/ 25167 h 193022"/>
              <a:gd name="connsiteX3" fmla="*/ 0 w 1803633"/>
              <a:gd name="connsiteY3" fmla="*/ 25167 h 1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3" h="193022">
                <a:moveTo>
                  <a:pt x="1803633" y="0"/>
                </a:moveTo>
                <a:cubicBezTo>
                  <a:pt x="1572236" y="94376"/>
                  <a:pt x="1340840" y="188753"/>
                  <a:pt x="1040235" y="192947"/>
                </a:cubicBezTo>
                <a:cubicBezTo>
                  <a:pt x="739630" y="197141"/>
                  <a:pt x="0" y="25167"/>
                  <a:pt x="0" y="25167"/>
                </a:cubicBezTo>
                <a:lnTo>
                  <a:pt x="0" y="25167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190" name="TextBox 14"/>
          <p:cNvSpPr txBox="1">
            <a:spLocks noChangeArrowheads="1"/>
          </p:cNvSpPr>
          <p:nvPr/>
        </p:nvSpPr>
        <p:spPr bwMode="auto">
          <a:xfrm>
            <a:off x="4427538" y="3284538"/>
            <a:ext cx="1152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Timer (3 s)</a:t>
            </a:r>
            <a:endParaRPr lang="fr-CA" altLang="fr-FR" sz="1200" b="0"/>
          </a:p>
        </p:txBody>
      </p:sp>
      <p:sp>
        <p:nvSpPr>
          <p:cNvPr id="16" name="Rounded Rectangle 15"/>
          <p:cNvSpPr/>
          <p:nvPr/>
        </p:nvSpPr>
        <p:spPr>
          <a:xfrm>
            <a:off x="3132138" y="4076700"/>
            <a:ext cx="1439862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Playing Radio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10150" y="4076700"/>
            <a:ext cx="1439863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Playing CD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84663" y="5876925"/>
            <a:ext cx="1439862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off</a:t>
            </a:r>
            <a:endParaRPr lang="fr-CA" sz="16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64163" y="55165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5" name="TextBox 19"/>
          <p:cNvSpPr txBox="1">
            <a:spLocks noChangeArrowheads="1"/>
          </p:cNvSpPr>
          <p:nvPr/>
        </p:nvSpPr>
        <p:spPr bwMode="auto">
          <a:xfrm>
            <a:off x="5364163" y="5516563"/>
            <a:ext cx="576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Off</a:t>
            </a:r>
            <a:endParaRPr lang="fr-CA" altLang="fr-FR" sz="1200" b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72000" y="55165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7" name="TextBox 21"/>
          <p:cNvSpPr txBox="1">
            <a:spLocks noChangeArrowheads="1"/>
          </p:cNvSpPr>
          <p:nvPr/>
        </p:nvSpPr>
        <p:spPr bwMode="auto">
          <a:xfrm>
            <a:off x="4067175" y="555942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On</a:t>
            </a:r>
            <a:endParaRPr lang="fr-CA" altLang="fr-FR" sz="1200" b="0"/>
          </a:p>
        </p:txBody>
      </p:sp>
      <p:sp>
        <p:nvSpPr>
          <p:cNvPr id="23" name="Oval 22"/>
          <p:cNvSpPr/>
          <p:nvPr/>
        </p:nvSpPr>
        <p:spPr>
          <a:xfrm>
            <a:off x="3708400" y="4868863"/>
            <a:ext cx="35877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H</a:t>
            </a:r>
            <a:endParaRPr lang="fr-CA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endCxn id="23" idx="4"/>
          </p:cNvCxnSpPr>
          <p:nvPr/>
        </p:nvCxnSpPr>
        <p:spPr>
          <a:xfrm flipV="1">
            <a:off x="3887788" y="5229225"/>
            <a:ext cx="0" cy="27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0" name="TextBox 24"/>
          <p:cNvSpPr txBox="1">
            <a:spLocks noChangeArrowheads="1"/>
          </p:cNvSpPr>
          <p:nvPr/>
        </p:nvSpPr>
        <p:spPr bwMode="auto">
          <a:xfrm>
            <a:off x="3492500" y="5227638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On</a:t>
            </a:r>
            <a:endParaRPr lang="fr-CA" altLang="fr-FR" sz="1200" b="0"/>
          </a:p>
        </p:txBody>
      </p:sp>
      <p:sp>
        <p:nvSpPr>
          <p:cNvPr id="26" name="Oval 25"/>
          <p:cNvSpPr/>
          <p:nvPr/>
        </p:nvSpPr>
        <p:spPr>
          <a:xfrm>
            <a:off x="2484438" y="4214813"/>
            <a:ext cx="287337" cy="2905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27" name="Straight Arrow Connector 26"/>
          <p:cNvCxnSpPr>
            <a:stCxn id="26" idx="6"/>
            <a:endCxn id="16" idx="1"/>
          </p:cNvCxnSpPr>
          <p:nvPr/>
        </p:nvCxnSpPr>
        <p:spPr>
          <a:xfrm flipV="1">
            <a:off x="2771775" y="4356100"/>
            <a:ext cx="36036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122738" y="3879850"/>
            <a:ext cx="1627187" cy="209550"/>
          </a:xfrm>
          <a:custGeom>
            <a:avLst/>
            <a:gdLst>
              <a:gd name="connsiteX0" fmla="*/ 0 w 1627464"/>
              <a:gd name="connsiteY0" fmla="*/ 193005 h 209783"/>
              <a:gd name="connsiteX1" fmla="*/ 746620 w 1627464"/>
              <a:gd name="connsiteY1" fmla="*/ 58 h 209783"/>
              <a:gd name="connsiteX2" fmla="*/ 1627464 w 1627464"/>
              <a:gd name="connsiteY2" fmla="*/ 209783 h 209783"/>
              <a:gd name="connsiteX3" fmla="*/ 1627464 w 1627464"/>
              <a:gd name="connsiteY3" fmla="*/ 209783 h 20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464" h="209783">
                <a:moveTo>
                  <a:pt x="0" y="193005"/>
                </a:moveTo>
                <a:cubicBezTo>
                  <a:pt x="237688" y="95133"/>
                  <a:pt x="475376" y="-2738"/>
                  <a:pt x="746620" y="58"/>
                </a:cubicBezTo>
                <a:cubicBezTo>
                  <a:pt x="1017864" y="2854"/>
                  <a:pt x="1627464" y="209783"/>
                  <a:pt x="1627464" y="209783"/>
                </a:cubicBezTo>
                <a:lnTo>
                  <a:pt x="1627464" y="209783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204" name="TextBox 28"/>
          <p:cNvSpPr txBox="1">
            <a:spLocks noChangeArrowheads="1"/>
          </p:cNvSpPr>
          <p:nvPr/>
        </p:nvSpPr>
        <p:spPr bwMode="auto">
          <a:xfrm>
            <a:off x="4349750" y="3644900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Play CD</a:t>
            </a:r>
            <a:endParaRPr lang="fr-CA" altLang="fr-FR" sz="1200" b="0"/>
          </a:p>
        </p:txBody>
      </p:sp>
      <p:sp>
        <p:nvSpPr>
          <p:cNvPr id="30" name="Freeform 29"/>
          <p:cNvSpPr/>
          <p:nvPr/>
        </p:nvSpPr>
        <p:spPr>
          <a:xfrm>
            <a:off x="4064000" y="4656138"/>
            <a:ext cx="1803400" cy="193675"/>
          </a:xfrm>
          <a:custGeom>
            <a:avLst/>
            <a:gdLst>
              <a:gd name="connsiteX0" fmla="*/ 1803633 w 1803633"/>
              <a:gd name="connsiteY0" fmla="*/ 0 h 193022"/>
              <a:gd name="connsiteX1" fmla="*/ 1040235 w 1803633"/>
              <a:gd name="connsiteY1" fmla="*/ 192947 h 193022"/>
              <a:gd name="connsiteX2" fmla="*/ 0 w 1803633"/>
              <a:gd name="connsiteY2" fmla="*/ 25167 h 193022"/>
              <a:gd name="connsiteX3" fmla="*/ 0 w 1803633"/>
              <a:gd name="connsiteY3" fmla="*/ 25167 h 1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3" h="193022">
                <a:moveTo>
                  <a:pt x="1803633" y="0"/>
                </a:moveTo>
                <a:cubicBezTo>
                  <a:pt x="1572236" y="94376"/>
                  <a:pt x="1340840" y="188753"/>
                  <a:pt x="1040235" y="192947"/>
                </a:cubicBezTo>
                <a:cubicBezTo>
                  <a:pt x="739630" y="197141"/>
                  <a:pt x="0" y="25167"/>
                  <a:pt x="0" y="25167"/>
                </a:cubicBezTo>
                <a:lnTo>
                  <a:pt x="0" y="25167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206" name="TextBox 30"/>
          <p:cNvSpPr txBox="1">
            <a:spLocks noChangeArrowheads="1"/>
          </p:cNvSpPr>
          <p:nvPr/>
        </p:nvSpPr>
        <p:spPr bwMode="auto">
          <a:xfrm>
            <a:off x="4567238" y="4808538"/>
            <a:ext cx="115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Play Radio</a:t>
            </a:r>
            <a:endParaRPr lang="fr-CA" altLang="fr-FR" sz="1200" b="0"/>
          </a:p>
        </p:txBody>
      </p:sp>
    </p:spTree>
    <p:extLst>
      <p:ext uri="{BB962C8B-B14F-4D97-AF65-F5344CB8AC3E}">
        <p14:creationId xmlns:p14="http://schemas.microsoft.com/office/powerpoint/2010/main" val="14676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More UML State Machines Examples</a:t>
            </a:r>
            <a:endParaRPr lang="fr-CA" dirty="0"/>
          </a:p>
        </p:txBody>
      </p:sp>
      <p:pic>
        <p:nvPicPr>
          <p:cNvPr id="51203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/>
          <a:stretch>
            <a:fillRect/>
          </a:stretch>
        </p:blipFill>
        <p:spPr>
          <a:xfrm>
            <a:off x="2278063" y="1951038"/>
            <a:ext cx="3978275" cy="4175125"/>
          </a:xfrm>
        </p:spPr>
      </p:pic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684213" y="1700213"/>
            <a:ext cx="2519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800" b="0"/>
              <a:t>Flight State Machine</a:t>
            </a:r>
            <a:endParaRPr lang="fr-CA" altLang="fr-FR" sz="1800" b="0"/>
          </a:p>
        </p:txBody>
      </p:sp>
    </p:spTree>
    <p:extLst>
      <p:ext uri="{BB962C8B-B14F-4D97-AF65-F5344CB8AC3E}">
        <p14:creationId xmlns:p14="http://schemas.microsoft.com/office/powerpoint/2010/main" val="13408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Transitions</a:t>
            </a:r>
            <a:endParaRPr lang="en-CA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7620000" cy="4373563"/>
          </a:xfrm>
        </p:spPr>
        <p:txBody>
          <a:bodyPr/>
          <a:lstStyle/>
          <a:p>
            <a:r>
              <a:rPr lang="en-CA" altLang="fr-FR" smtClean="0"/>
              <a:t>Transitions represent a change in a state in response to an event</a:t>
            </a:r>
          </a:p>
          <a:p>
            <a:pPr lvl="1"/>
            <a:r>
              <a:rPr lang="en-CA" altLang="fr-FR" smtClean="0"/>
              <a:t>Theoretically, it is supposed to occur in a instantaneous manner (it does not take time to execute)</a:t>
            </a:r>
          </a:p>
          <a:p>
            <a:r>
              <a:rPr lang="en-CA" altLang="fr-FR" smtClean="0"/>
              <a:t>A transition can have”</a:t>
            </a:r>
          </a:p>
          <a:p>
            <a:pPr lvl="1"/>
            <a:r>
              <a:rPr lang="en-CA" altLang="fr-FR" b="1" smtClean="0"/>
              <a:t>Trigger: </a:t>
            </a:r>
            <a:r>
              <a:rPr lang="en-CA" altLang="fr-FR" smtClean="0"/>
              <a:t>causes the transition; can be an event of simply the passage of time</a:t>
            </a:r>
          </a:p>
          <a:p>
            <a:pPr lvl="1"/>
            <a:r>
              <a:rPr lang="en-CA" altLang="fr-FR" b="1" smtClean="0"/>
              <a:t>Guard: </a:t>
            </a:r>
            <a:r>
              <a:rPr lang="en-CA" altLang="fr-FR" smtClean="0"/>
              <a:t>a condition that must evaluate to true for the transition to occur</a:t>
            </a:r>
          </a:p>
          <a:p>
            <a:pPr lvl="1"/>
            <a:r>
              <a:rPr lang="en-CA" altLang="fr-FR" b="1" smtClean="0"/>
              <a:t>Effect: </a:t>
            </a:r>
            <a:r>
              <a:rPr lang="en-CA" altLang="fr-FR" smtClean="0"/>
              <a:t>an action that will be invoked directly on the system of the object being modeled (if we are modeling an object, the effect would correspond to a specific method)</a:t>
            </a:r>
            <a:endParaRPr lang="en-CA" altLang="fr-FR" b="1" smtClean="0"/>
          </a:p>
          <a:p>
            <a:pPr lvl="1"/>
            <a:endParaRPr lang="en-CA" altLang="fr-FR" smtClean="0"/>
          </a:p>
          <a:p>
            <a:pPr lvl="1"/>
            <a:endParaRPr lang="en-CA" altLang="fr-FR" smtClean="0"/>
          </a:p>
          <a:p>
            <a:pPr lvl="1"/>
            <a:endParaRPr lang="en-CA" altLang="fr-FR" smtClean="0"/>
          </a:p>
        </p:txBody>
      </p:sp>
    </p:spTree>
    <p:extLst>
      <p:ext uri="{BB962C8B-B14F-4D97-AF65-F5344CB8AC3E}">
        <p14:creationId xmlns:p14="http://schemas.microsoft.com/office/powerpoint/2010/main" val="14775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More UML State Machines Examples</a:t>
            </a:r>
            <a:endParaRPr lang="fr-CA" dirty="0"/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684213" y="1700213"/>
            <a:ext cx="25193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800" b="0"/>
              <a:t>Flight State Machine Nested</a:t>
            </a:r>
            <a:endParaRPr lang="fr-CA" altLang="fr-FR" sz="1800" b="0"/>
          </a:p>
        </p:txBody>
      </p:sp>
      <p:pic>
        <p:nvPicPr>
          <p:cNvPr id="52230" name="Picture 8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85925"/>
            <a:ext cx="58404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State Actions</a:t>
            </a:r>
            <a:endParaRPr lang="en-CA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/>
            <a:r>
              <a:rPr lang="en-CA" altLang="fr-FR" smtClean="0"/>
              <a:t>An effect can also be associated with a state</a:t>
            </a:r>
          </a:p>
          <a:p>
            <a:pPr indent="-182563"/>
            <a:r>
              <a:rPr lang="en-CA" altLang="fr-FR" smtClean="0"/>
              <a:t>If a destination state is associated with numerous incident transitions </a:t>
            </a:r>
            <a:r>
              <a:rPr lang="en-CA" altLang="fr-FR" i="1" smtClean="0"/>
              <a:t>(transitions arriving a that state), </a:t>
            </a:r>
            <a:r>
              <a:rPr lang="en-CA" altLang="fr-FR" smtClean="0"/>
              <a:t>and every transition defines the same effect:</a:t>
            </a:r>
          </a:p>
          <a:p>
            <a:pPr lvl="1"/>
            <a:r>
              <a:rPr lang="en-CA" altLang="fr-FR" smtClean="0"/>
              <a:t>The effect can therefore be associated with the state instead of the transitions (avoid duplications)</a:t>
            </a:r>
          </a:p>
          <a:p>
            <a:pPr lvl="1"/>
            <a:r>
              <a:rPr lang="en-CA" altLang="fr-FR" smtClean="0"/>
              <a:t>This can be achieved using an “On Entry” effect (we can have multiple entry effects)</a:t>
            </a:r>
          </a:p>
          <a:p>
            <a:pPr lvl="1"/>
            <a:r>
              <a:rPr lang="en-CA" altLang="fr-FR" smtClean="0"/>
              <a:t>We can also add one or more “On Exit” effect</a:t>
            </a:r>
          </a:p>
          <a:p>
            <a:pPr lvl="1"/>
            <a:endParaRPr lang="en-CA" altLang="fr-FR" smtClean="0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4992688"/>
            <a:ext cx="2552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Self Transition</a:t>
            </a:r>
            <a:endParaRPr lang="en-CA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>
              <a:defRPr/>
            </a:pPr>
            <a:r>
              <a:rPr lang="en-CA" altLang="fr-FR" dirty="0" smtClean="0"/>
              <a:t>State can also have self transitions</a:t>
            </a:r>
          </a:p>
          <a:p>
            <a:pPr lvl="1">
              <a:defRPr/>
            </a:pPr>
            <a:r>
              <a:rPr lang="en-CA" altLang="fr-FR" dirty="0" smtClean="0"/>
              <a:t>These self transition are more useful when they have an effect associated with them</a:t>
            </a:r>
          </a:p>
          <a:p>
            <a:pPr>
              <a:defRPr/>
            </a:pPr>
            <a:r>
              <a:rPr lang="en-CA" altLang="fr-FR" dirty="0" smtClean="0"/>
              <a:t>Timer events are usually popular with self transitions</a:t>
            </a:r>
          </a:p>
          <a:p>
            <a:pPr>
              <a:defRPr/>
            </a:pPr>
            <a:r>
              <a:rPr lang="en-CA" altLang="fr-FR" dirty="0" smtClean="0"/>
              <a:t>Below is a typical example:</a:t>
            </a: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8438"/>
            <a:ext cx="2376488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9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Coming back to Our Initial Example</a:t>
            </a: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fr-FR" smtClean="0"/>
              <a:t>Example of a garage door state machine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347345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0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2323</Words>
  <Application>Microsoft Office PowerPoint</Application>
  <PresentationFormat>On-screen Show (4:3)</PresentationFormat>
  <Paragraphs>381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1_Essential</vt:lpstr>
      <vt:lpstr>Visio</vt:lpstr>
      <vt:lpstr>UML State Machines</vt:lpstr>
      <vt:lpstr>UML State Machine Example</vt:lpstr>
      <vt:lpstr>States</vt:lpstr>
      <vt:lpstr>States</vt:lpstr>
      <vt:lpstr>Transitions</vt:lpstr>
      <vt:lpstr>Transitions</vt:lpstr>
      <vt:lpstr>State Actions</vt:lpstr>
      <vt:lpstr>Self Transition</vt:lpstr>
      <vt:lpstr>Coming back to Our Initial Example</vt:lpstr>
      <vt:lpstr>Decisions</vt:lpstr>
      <vt:lpstr>Decisions</vt:lpstr>
      <vt:lpstr>Compound States</vt:lpstr>
      <vt:lpstr>Compound States Example</vt:lpstr>
      <vt:lpstr>Compound States Example</vt:lpstr>
      <vt:lpstr>Alternative Entry Points</vt:lpstr>
      <vt:lpstr>Alternative Entry Points</vt:lpstr>
      <vt:lpstr>Alternative Exit Points</vt:lpstr>
      <vt:lpstr>Use Case – Validate PIN (1)</vt:lpstr>
      <vt:lpstr>Use Case – Validate PIN (2)</vt:lpstr>
      <vt:lpstr>Use Case – Validate PIN (3)</vt:lpstr>
      <vt:lpstr>ATM Machine Example</vt:lpstr>
      <vt:lpstr>ATM Machine Example</vt:lpstr>
      <vt:lpstr>Section 4</vt:lpstr>
      <vt:lpstr>Topics</vt:lpstr>
      <vt:lpstr>Last Lecture</vt:lpstr>
      <vt:lpstr>History States</vt:lpstr>
      <vt:lpstr>History States</vt:lpstr>
      <vt:lpstr>Concurrent Regions</vt:lpstr>
      <vt:lpstr>Concurrent Regions</vt:lpstr>
      <vt:lpstr>Orthogonal Regions</vt:lpstr>
      <vt:lpstr>Keyboard Example (1)</vt:lpstr>
      <vt:lpstr>Keyboard Example (2)</vt:lpstr>
      <vt:lpstr>Garage Door – Case Study</vt:lpstr>
      <vt:lpstr>Client Requirements</vt:lpstr>
      <vt:lpstr>Client Requirements</vt:lpstr>
      <vt:lpstr>Use Case Diagram</vt:lpstr>
      <vt:lpstr>Run Diagnosis Use Case</vt:lpstr>
      <vt:lpstr>Open Door Use Case</vt:lpstr>
      <vt:lpstr>Close Door Use Case</vt:lpstr>
      <vt:lpstr>High Level Behavioral Modeling</vt:lpstr>
      <vt:lpstr>High Level Structural Model</vt:lpstr>
      <vt:lpstr>Refined Structural Model</vt:lpstr>
      <vt:lpstr>Refine Behavioral Model – Motor Unit</vt:lpstr>
      <vt:lpstr>Refine Behavioral Model – Sensor Unit</vt:lpstr>
      <vt:lpstr>Do Not Fall Asleep yet!</vt:lpstr>
      <vt:lpstr>Coding</vt:lpstr>
      <vt:lpstr>Event Generator Class</vt:lpstr>
      <vt:lpstr>Sensor Class</vt:lpstr>
      <vt:lpstr>Sensor Class</vt:lpstr>
      <vt:lpstr>Umple Online Demo</vt:lpstr>
      <vt:lpstr>Umple Code For Motor Unit State Machine</vt:lpstr>
      <vt:lpstr>Motor Class Snippets</vt:lpstr>
      <vt:lpstr>When To Use State Machines?</vt:lpstr>
      <vt:lpstr>Behavioral Over-Modeling</vt:lpstr>
      <vt:lpstr>Behavioral Over-Modeling</vt:lpstr>
      <vt:lpstr>Behavioral Over-Modeling</vt:lpstr>
      <vt:lpstr>Designing Classes with State Diagrams</vt:lpstr>
      <vt:lpstr>Example of a CD Player with a Radio</vt:lpstr>
      <vt:lpstr>More UML State Machines Examples</vt:lpstr>
      <vt:lpstr>More UML State Machines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</dc:title>
  <dc:creator>mcadieux</dc:creator>
  <cp:lastModifiedBy>Gregor v. Bochmann</cp:lastModifiedBy>
  <cp:revision>15</cp:revision>
  <dcterms:created xsi:type="dcterms:W3CDTF">2014-09-04T14:16:20Z</dcterms:created>
  <dcterms:modified xsi:type="dcterms:W3CDTF">2015-01-13T22:41:20Z</dcterms:modified>
</cp:coreProperties>
</file>